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686" r:id="rId2"/>
    <p:sldId id="2701" r:id="rId3"/>
    <p:sldId id="2708" r:id="rId4"/>
    <p:sldId id="2709" r:id="rId5"/>
    <p:sldId id="2687" r:id="rId6"/>
    <p:sldId id="2715" r:id="rId7"/>
    <p:sldId id="2714" r:id="rId8"/>
    <p:sldId id="2716" r:id="rId9"/>
    <p:sldId id="2710" r:id="rId10"/>
    <p:sldId id="2711" r:id="rId11"/>
    <p:sldId id="2712" r:id="rId12"/>
    <p:sldId id="2713" r:id="rId13"/>
  </p:sldIdLst>
  <p:sldSz cx="13404850" cy="9144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4124"/>
    <a:srgbClr val="9E0141"/>
    <a:srgbClr val="911D42"/>
    <a:srgbClr val="911D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29"/>
    <p:restoredTop sz="94887"/>
  </p:normalViewPr>
  <p:slideViewPr>
    <p:cSldViewPr snapToGrid="0" snapToObjects="1">
      <p:cViewPr>
        <p:scale>
          <a:sx n="68" d="100"/>
          <a:sy n="68" d="100"/>
        </p:scale>
        <p:origin x="624"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2.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B82680-7EFC-594A-AE6D-8C42E1797072}" type="datetimeFigureOut">
              <a:rPr lang="en-US" smtClean="0"/>
              <a:t>2/5/23</a:t>
            </a:fld>
            <a:endParaRPr lang="en-US"/>
          </a:p>
        </p:txBody>
      </p:sp>
      <p:sp>
        <p:nvSpPr>
          <p:cNvPr id="4" name="Slide Image Placeholder 3"/>
          <p:cNvSpPr>
            <a:spLocks noGrp="1" noRot="1" noChangeAspect="1"/>
          </p:cNvSpPr>
          <p:nvPr>
            <p:ph type="sldImg" idx="2"/>
          </p:nvPr>
        </p:nvSpPr>
        <p:spPr>
          <a:xfrm>
            <a:off x="1166813" y="1143000"/>
            <a:ext cx="45243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A7716F-88A2-8E4E-B694-34C10F2D9928}" type="slidenum">
              <a:rPr lang="en-US" smtClean="0"/>
              <a:t>‹#›</a:t>
            </a:fld>
            <a:endParaRPr lang="en-US"/>
          </a:p>
        </p:txBody>
      </p:sp>
    </p:spTree>
    <p:extLst>
      <p:ext uri="{BB962C8B-B14F-4D97-AF65-F5344CB8AC3E}">
        <p14:creationId xmlns:p14="http://schemas.microsoft.com/office/powerpoint/2010/main" val="227856880"/>
      </p:ext>
    </p:extLst>
  </p:cSld>
  <p:clrMap bg1="lt1" tx1="dk1" bg2="lt2" tx2="dk2" accent1="accent1" accent2="accent2" accent3="accent3" accent4="accent4" accent5="accent5" accent6="accent6" hlink="hlink" folHlink="folHlink"/>
  <p:notesStyle>
    <a:lvl1pPr marL="0" algn="l" defTabSz="1082284" rtl="0" eaLnBrk="1" latinLnBrk="0" hangingPunct="1">
      <a:defRPr sz="1420" kern="1200">
        <a:solidFill>
          <a:schemeClr val="tx1"/>
        </a:solidFill>
        <a:latin typeface="+mn-lt"/>
        <a:ea typeface="+mn-ea"/>
        <a:cs typeface="+mn-cs"/>
      </a:defRPr>
    </a:lvl1pPr>
    <a:lvl2pPr marL="541142" algn="l" defTabSz="1082284" rtl="0" eaLnBrk="1" latinLnBrk="0" hangingPunct="1">
      <a:defRPr sz="1420" kern="1200">
        <a:solidFill>
          <a:schemeClr val="tx1"/>
        </a:solidFill>
        <a:latin typeface="+mn-lt"/>
        <a:ea typeface="+mn-ea"/>
        <a:cs typeface="+mn-cs"/>
      </a:defRPr>
    </a:lvl2pPr>
    <a:lvl3pPr marL="1082284" algn="l" defTabSz="1082284" rtl="0" eaLnBrk="1" latinLnBrk="0" hangingPunct="1">
      <a:defRPr sz="1420" kern="1200">
        <a:solidFill>
          <a:schemeClr val="tx1"/>
        </a:solidFill>
        <a:latin typeface="+mn-lt"/>
        <a:ea typeface="+mn-ea"/>
        <a:cs typeface="+mn-cs"/>
      </a:defRPr>
    </a:lvl3pPr>
    <a:lvl4pPr marL="1623426" algn="l" defTabSz="1082284" rtl="0" eaLnBrk="1" latinLnBrk="0" hangingPunct="1">
      <a:defRPr sz="1420" kern="1200">
        <a:solidFill>
          <a:schemeClr val="tx1"/>
        </a:solidFill>
        <a:latin typeface="+mn-lt"/>
        <a:ea typeface="+mn-ea"/>
        <a:cs typeface="+mn-cs"/>
      </a:defRPr>
    </a:lvl4pPr>
    <a:lvl5pPr marL="2164568" algn="l" defTabSz="1082284" rtl="0" eaLnBrk="1" latinLnBrk="0" hangingPunct="1">
      <a:defRPr sz="1420" kern="1200">
        <a:solidFill>
          <a:schemeClr val="tx1"/>
        </a:solidFill>
        <a:latin typeface="+mn-lt"/>
        <a:ea typeface="+mn-ea"/>
        <a:cs typeface="+mn-cs"/>
      </a:defRPr>
    </a:lvl5pPr>
    <a:lvl6pPr marL="2705710" algn="l" defTabSz="1082284" rtl="0" eaLnBrk="1" latinLnBrk="0" hangingPunct="1">
      <a:defRPr sz="1420" kern="1200">
        <a:solidFill>
          <a:schemeClr val="tx1"/>
        </a:solidFill>
        <a:latin typeface="+mn-lt"/>
        <a:ea typeface="+mn-ea"/>
        <a:cs typeface="+mn-cs"/>
      </a:defRPr>
    </a:lvl6pPr>
    <a:lvl7pPr marL="3246852" algn="l" defTabSz="1082284" rtl="0" eaLnBrk="1" latinLnBrk="0" hangingPunct="1">
      <a:defRPr sz="1420" kern="1200">
        <a:solidFill>
          <a:schemeClr val="tx1"/>
        </a:solidFill>
        <a:latin typeface="+mn-lt"/>
        <a:ea typeface="+mn-ea"/>
        <a:cs typeface="+mn-cs"/>
      </a:defRPr>
    </a:lvl7pPr>
    <a:lvl8pPr marL="3787993" algn="l" defTabSz="1082284" rtl="0" eaLnBrk="1" latinLnBrk="0" hangingPunct="1">
      <a:defRPr sz="1420" kern="1200">
        <a:solidFill>
          <a:schemeClr val="tx1"/>
        </a:solidFill>
        <a:latin typeface="+mn-lt"/>
        <a:ea typeface="+mn-ea"/>
        <a:cs typeface="+mn-cs"/>
      </a:defRPr>
    </a:lvl8pPr>
    <a:lvl9pPr marL="4329135" algn="l" defTabSz="1082284" rtl="0" eaLnBrk="1" latinLnBrk="0" hangingPunct="1">
      <a:defRPr sz="142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front_cover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a:t>
            </a:fld>
            <a:endParaRPr lang="en-US"/>
          </a:p>
        </p:txBody>
      </p:sp>
    </p:spTree>
    <p:extLst>
      <p:ext uri="{BB962C8B-B14F-4D97-AF65-F5344CB8AC3E}">
        <p14:creationId xmlns:p14="http://schemas.microsoft.com/office/powerpoint/2010/main" val="21846086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full_cover_versa_template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11</a:t>
            </a:fld>
            <a:endParaRPr lang="en-US"/>
          </a:p>
        </p:txBody>
      </p:sp>
    </p:spTree>
    <p:extLst>
      <p:ext uri="{BB962C8B-B14F-4D97-AF65-F5344CB8AC3E}">
        <p14:creationId xmlns:p14="http://schemas.microsoft.com/office/powerpoint/2010/main" val="4256644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full_cover_versa</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12</a:t>
            </a:fld>
            <a:endParaRPr lang="en-US"/>
          </a:p>
        </p:txBody>
      </p:sp>
    </p:spTree>
    <p:extLst>
      <p:ext uri="{BB962C8B-B14F-4D97-AF65-F5344CB8AC3E}">
        <p14:creationId xmlns:p14="http://schemas.microsoft.com/office/powerpoint/2010/main" val="4289796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a:t>front_cover_9_by_6</a:t>
            </a:r>
          </a:p>
          <a:p>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2</a:t>
            </a:fld>
            <a:endParaRPr lang="en-US"/>
          </a:p>
        </p:txBody>
      </p:sp>
    </p:spTree>
    <p:extLst>
      <p:ext uri="{BB962C8B-B14F-4D97-AF65-F5344CB8AC3E}">
        <p14:creationId xmlns:p14="http://schemas.microsoft.com/office/powerpoint/2010/main" val="22663306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back_cover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3</a:t>
            </a:fld>
            <a:endParaRPr lang="en-US"/>
          </a:p>
        </p:txBody>
      </p:sp>
    </p:spTree>
    <p:extLst>
      <p:ext uri="{BB962C8B-B14F-4D97-AF65-F5344CB8AC3E}">
        <p14:creationId xmlns:p14="http://schemas.microsoft.com/office/powerpoint/2010/main" val="1652605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a:t>spine</a:t>
            </a:r>
          </a:p>
        </p:txBody>
      </p:sp>
      <p:sp>
        <p:nvSpPr>
          <p:cNvPr id="4" name="Slide Number Placeholder 3"/>
          <p:cNvSpPr>
            <a:spLocks noGrp="1"/>
          </p:cNvSpPr>
          <p:nvPr>
            <p:ph type="sldNum" sz="quarter" idx="5"/>
          </p:nvPr>
        </p:nvSpPr>
        <p:spPr/>
        <p:txBody>
          <a:bodyPr/>
          <a:lstStyle/>
          <a:p>
            <a:fld id="{1FA7716F-88A2-8E4E-B694-34C10F2D9928}" type="slidenum">
              <a:rPr lang="en-US" smtClean="0"/>
              <a:t>4</a:t>
            </a:fld>
            <a:endParaRPr lang="en-US"/>
          </a:p>
        </p:txBody>
      </p:sp>
    </p:spTree>
    <p:extLst>
      <p:ext uri="{BB962C8B-B14F-4D97-AF65-F5344CB8AC3E}">
        <p14:creationId xmlns:p14="http://schemas.microsoft.com/office/powerpoint/2010/main" val="452117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kickstarter</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5</a:t>
            </a:fld>
            <a:endParaRPr lang="en-US"/>
          </a:p>
        </p:txBody>
      </p:sp>
    </p:spTree>
    <p:extLst>
      <p:ext uri="{BB962C8B-B14F-4D97-AF65-F5344CB8AC3E}">
        <p14:creationId xmlns:p14="http://schemas.microsoft.com/office/powerpoint/2010/main" val="2131771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cover_3d_paperback</a:t>
            </a:r>
          </a:p>
        </p:txBody>
      </p:sp>
      <p:sp>
        <p:nvSpPr>
          <p:cNvPr id="4" name="Slide Number Placeholder 3"/>
          <p:cNvSpPr>
            <a:spLocks noGrp="1"/>
          </p:cNvSpPr>
          <p:nvPr>
            <p:ph type="sldNum" sz="quarter" idx="5"/>
          </p:nvPr>
        </p:nvSpPr>
        <p:spPr/>
        <p:txBody>
          <a:bodyPr/>
          <a:lstStyle/>
          <a:p>
            <a:fld id="{1FA7716F-88A2-8E4E-B694-34C10F2D9928}" type="slidenum">
              <a:rPr lang="en-US" smtClean="0"/>
              <a:t>6</a:t>
            </a:fld>
            <a:endParaRPr lang="en-US"/>
          </a:p>
        </p:txBody>
      </p:sp>
    </p:spTree>
    <p:extLst>
      <p:ext uri="{BB962C8B-B14F-4D97-AF65-F5344CB8AC3E}">
        <p14:creationId xmlns:p14="http://schemas.microsoft.com/office/powerpoint/2010/main" val="2063253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cover_background_narrow</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7</a:t>
            </a:fld>
            <a:endParaRPr lang="en-US"/>
          </a:p>
        </p:txBody>
      </p:sp>
    </p:spTree>
    <p:extLst>
      <p:ext uri="{BB962C8B-B14F-4D97-AF65-F5344CB8AC3E}">
        <p14:creationId xmlns:p14="http://schemas.microsoft.com/office/powerpoint/2010/main" val="1356516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66813" y="1143000"/>
            <a:ext cx="4524375" cy="3086100"/>
          </a:xfrm>
        </p:spPr>
      </p:sp>
      <p:sp>
        <p:nvSpPr>
          <p:cNvPr id="3" name="Notes Placeholder 2"/>
          <p:cNvSpPr>
            <a:spLocks noGrp="1"/>
          </p:cNvSpPr>
          <p:nvPr>
            <p:ph type="body" idx="1"/>
          </p:nvPr>
        </p:nvSpPr>
        <p:spPr/>
        <p:txBody>
          <a:bodyPr/>
          <a:lstStyle/>
          <a:p>
            <a:r>
              <a:rPr lang="en-US" dirty="0" err="1"/>
              <a:t>cover_background_wide</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8</a:t>
            </a:fld>
            <a:endParaRPr lang="en-US"/>
          </a:p>
        </p:txBody>
      </p:sp>
    </p:spTree>
    <p:extLst>
      <p:ext uri="{BB962C8B-B14F-4D97-AF65-F5344CB8AC3E}">
        <p14:creationId xmlns:p14="http://schemas.microsoft.com/office/powerpoint/2010/main" val="4219507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full_cover_revised</a:t>
            </a:r>
            <a:endParaRPr lang="en-US" dirty="0"/>
          </a:p>
        </p:txBody>
      </p:sp>
      <p:sp>
        <p:nvSpPr>
          <p:cNvPr id="4" name="Slide Number Placeholder 3"/>
          <p:cNvSpPr>
            <a:spLocks noGrp="1"/>
          </p:cNvSpPr>
          <p:nvPr>
            <p:ph type="sldNum" sz="quarter" idx="5"/>
          </p:nvPr>
        </p:nvSpPr>
        <p:spPr/>
        <p:txBody>
          <a:bodyPr/>
          <a:lstStyle/>
          <a:p>
            <a:fld id="{1FA7716F-88A2-8E4E-B694-34C10F2D9928}" type="slidenum">
              <a:rPr lang="en-US" smtClean="0"/>
              <a:t>10</a:t>
            </a:fld>
            <a:endParaRPr lang="en-US"/>
          </a:p>
        </p:txBody>
      </p:sp>
    </p:spTree>
    <p:extLst>
      <p:ext uri="{BB962C8B-B14F-4D97-AF65-F5344CB8AC3E}">
        <p14:creationId xmlns:p14="http://schemas.microsoft.com/office/powerpoint/2010/main" val="3714920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05364" y="1496484"/>
            <a:ext cx="11394123" cy="3183467"/>
          </a:xfrm>
        </p:spPr>
        <p:txBody>
          <a:bodyPr anchor="b"/>
          <a:lstStyle>
            <a:lvl1pPr algn="ctr">
              <a:defRPr sz="8000"/>
            </a:lvl1pPr>
          </a:lstStyle>
          <a:p>
            <a:r>
              <a:rPr lang="en-US"/>
              <a:t>Click to edit Master title style</a:t>
            </a:r>
            <a:endParaRPr lang="en-US" dirty="0"/>
          </a:p>
        </p:txBody>
      </p:sp>
      <p:sp>
        <p:nvSpPr>
          <p:cNvPr id="3" name="Subtitle 2"/>
          <p:cNvSpPr>
            <a:spLocks noGrp="1"/>
          </p:cNvSpPr>
          <p:nvPr>
            <p:ph type="subTitle" idx="1"/>
          </p:nvPr>
        </p:nvSpPr>
        <p:spPr>
          <a:xfrm>
            <a:off x="1675606" y="4802717"/>
            <a:ext cx="10053638" cy="2207683"/>
          </a:xfrm>
        </p:spPr>
        <p:txBody>
          <a:bodyPr/>
          <a:lstStyle>
            <a:lvl1pPr marL="0" indent="0" algn="ctr">
              <a:buNone/>
              <a:defRPr sz="3200"/>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33821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2643997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2846" y="486834"/>
            <a:ext cx="2890421"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21584" y="486834"/>
            <a:ext cx="8503702"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270454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525182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603" y="2279653"/>
            <a:ext cx="11561683" cy="3803649"/>
          </a:xfrm>
        </p:spPr>
        <p:txBody>
          <a:bodyPr anchor="b"/>
          <a:lstStyle>
            <a:lvl1pPr>
              <a:defRPr sz="8000"/>
            </a:lvl1pPr>
          </a:lstStyle>
          <a:p>
            <a:r>
              <a:rPr lang="en-US"/>
              <a:t>Click to edit Master title style</a:t>
            </a:r>
            <a:endParaRPr lang="en-US" dirty="0"/>
          </a:p>
        </p:txBody>
      </p:sp>
      <p:sp>
        <p:nvSpPr>
          <p:cNvPr id="3" name="Text Placeholder 2"/>
          <p:cNvSpPr>
            <a:spLocks noGrp="1"/>
          </p:cNvSpPr>
          <p:nvPr>
            <p:ph type="body" idx="1"/>
          </p:nvPr>
        </p:nvSpPr>
        <p:spPr>
          <a:xfrm>
            <a:off x="914603" y="6119286"/>
            <a:ext cx="11561683" cy="2000249"/>
          </a:xfrm>
        </p:spPr>
        <p:txBody>
          <a:bodyPr/>
          <a:lstStyle>
            <a:lvl1pPr marL="0" indent="0">
              <a:buNone/>
              <a:defRPr sz="320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EEB5D18-614A-1A43-9057-E06F7A7EDE83}"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254746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21584" y="2434167"/>
            <a:ext cx="5697061"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6205" y="2434167"/>
            <a:ext cx="5697061"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EEB5D18-614A-1A43-9057-E06F7A7EDE83}" type="datetimeFigureOut">
              <a:rPr lang="en-US" smtClean="0"/>
              <a:t>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7906810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23329" y="486836"/>
            <a:ext cx="11561683"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23331" y="2241551"/>
            <a:ext cx="5670879" cy="1098549"/>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923331" y="3340100"/>
            <a:ext cx="5670879"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6206" y="2241551"/>
            <a:ext cx="5698807" cy="1098549"/>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786206" y="3340100"/>
            <a:ext cx="5698807"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EEB5D18-614A-1A43-9057-E06F7A7EDE83}" type="datetimeFigureOut">
              <a:rPr lang="en-US" smtClean="0"/>
              <a:t>2/5/23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508735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EEB5D18-614A-1A43-9057-E06F7A7EDE83}" type="datetimeFigureOut">
              <a:rPr lang="en-US" smtClean="0"/>
              <a:t>2/5/23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827532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EB5D18-614A-1A43-9057-E06F7A7EDE83}" type="datetimeFigureOut">
              <a:rPr lang="en-US" smtClean="0"/>
              <a:t>2/5/23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749328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23329" y="609600"/>
            <a:ext cx="4323413" cy="2133600"/>
          </a:xfrm>
        </p:spPr>
        <p:txBody>
          <a:bodyPr anchor="b"/>
          <a:lstStyle>
            <a:lvl1pPr>
              <a:defRPr sz="4267"/>
            </a:lvl1pPr>
          </a:lstStyle>
          <a:p>
            <a:r>
              <a:rPr lang="en-US"/>
              <a:t>Click to edit Master title style</a:t>
            </a:r>
            <a:endParaRPr lang="en-US" dirty="0"/>
          </a:p>
        </p:txBody>
      </p:sp>
      <p:sp>
        <p:nvSpPr>
          <p:cNvPr id="3" name="Content Placeholder 2"/>
          <p:cNvSpPr>
            <a:spLocks noGrp="1"/>
          </p:cNvSpPr>
          <p:nvPr>
            <p:ph idx="1"/>
          </p:nvPr>
        </p:nvSpPr>
        <p:spPr>
          <a:xfrm>
            <a:off x="5698807" y="1316569"/>
            <a:ext cx="6786205" cy="6498167"/>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3329" y="2743200"/>
            <a:ext cx="4323413" cy="5082117"/>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9EEB5D18-614A-1A43-9057-E06F7A7EDE83}" type="datetimeFigureOut">
              <a:rPr lang="en-US" smtClean="0"/>
              <a:t>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3276236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23329" y="609600"/>
            <a:ext cx="4323413" cy="2133600"/>
          </a:xfrm>
        </p:spPr>
        <p:txBody>
          <a:bodyPr anchor="b"/>
          <a:lstStyle>
            <a:lvl1pPr>
              <a:defRPr sz="4267"/>
            </a:lvl1pPr>
          </a:lstStyle>
          <a:p>
            <a:r>
              <a:rPr lang="en-US"/>
              <a:t>Click to edit Master title style</a:t>
            </a:r>
            <a:endParaRPr lang="en-US" dirty="0"/>
          </a:p>
        </p:txBody>
      </p:sp>
      <p:sp>
        <p:nvSpPr>
          <p:cNvPr id="3" name="Picture Placeholder 2"/>
          <p:cNvSpPr>
            <a:spLocks noGrp="1" noChangeAspect="1"/>
          </p:cNvSpPr>
          <p:nvPr>
            <p:ph type="pic" idx="1"/>
          </p:nvPr>
        </p:nvSpPr>
        <p:spPr>
          <a:xfrm>
            <a:off x="5698807" y="1316569"/>
            <a:ext cx="6786205" cy="6498167"/>
          </a:xfrm>
        </p:spPr>
        <p:txBody>
          <a:bodyPr anchor="t"/>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t>Click icon to add picture</a:t>
            </a:r>
            <a:endParaRPr lang="en-US" dirty="0"/>
          </a:p>
        </p:txBody>
      </p:sp>
      <p:sp>
        <p:nvSpPr>
          <p:cNvPr id="4" name="Text Placeholder 3"/>
          <p:cNvSpPr>
            <a:spLocks noGrp="1"/>
          </p:cNvSpPr>
          <p:nvPr>
            <p:ph type="body" sz="half" idx="2"/>
          </p:nvPr>
        </p:nvSpPr>
        <p:spPr>
          <a:xfrm>
            <a:off x="923329" y="2743200"/>
            <a:ext cx="4323413" cy="5082117"/>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9EEB5D18-614A-1A43-9057-E06F7A7EDE83}" type="datetimeFigureOut">
              <a:rPr lang="en-US" smtClean="0"/>
              <a:t>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2AEFC2-9983-D540-B5A1-DFB969B4A813}" type="slidenum">
              <a:rPr lang="en-US" smtClean="0"/>
              <a:t>‹#›</a:t>
            </a:fld>
            <a:endParaRPr lang="en-US"/>
          </a:p>
        </p:txBody>
      </p:sp>
    </p:spTree>
    <p:extLst>
      <p:ext uri="{BB962C8B-B14F-4D97-AF65-F5344CB8AC3E}">
        <p14:creationId xmlns:p14="http://schemas.microsoft.com/office/powerpoint/2010/main" val="107138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21584" y="486836"/>
            <a:ext cx="11561683"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21584" y="2434167"/>
            <a:ext cx="11561683"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21584" y="8475136"/>
            <a:ext cx="3016091" cy="486833"/>
          </a:xfrm>
          <a:prstGeom prst="rect">
            <a:avLst/>
          </a:prstGeom>
        </p:spPr>
        <p:txBody>
          <a:bodyPr vert="horz" lIns="91440" tIns="45720" rIns="91440" bIns="45720" rtlCol="0" anchor="ctr"/>
          <a:lstStyle>
            <a:lvl1pPr algn="l">
              <a:defRPr sz="1600">
                <a:solidFill>
                  <a:schemeClr val="tx1">
                    <a:tint val="75000"/>
                  </a:schemeClr>
                </a:solidFill>
              </a:defRPr>
            </a:lvl1pPr>
          </a:lstStyle>
          <a:p>
            <a:fld id="{9EEB5D18-614A-1A43-9057-E06F7A7EDE83}" type="datetimeFigureOut">
              <a:rPr lang="en-US" smtClean="0"/>
              <a:t>2/5/23</a:t>
            </a:fld>
            <a:endParaRPr lang="en-US"/>
          </a:p>
        </p:txBody>
      </p:sp>
      <p:sp>
        <p:nvSpPr>
          <p:cNvPr id="5" name="Footer Placeholder 4"/>
          <p:cNvSpPr>
            <a:spLocks noGrp="1"/>
          </p:cNvSpPr>
          <p:nvPr>
            <p:ph type="ftr" sz="quarter" idx="3"/>
          </p:nvPr>
        </p:nvSpPr>
        <p:spPr>
          <a:xfrm>
            <a:off x="4440357" y="8475136"/>
            <a:ext cx="4524137"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467175" y="8475136"/>
            <a:ext cx="3016091"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032AEFC2-9983-D540-B5A1-DFB969B4A813}" type="slidenum">
              <a:rPr lang="en-US" smtClean="0"/>
              <a:t>‹#›</a:t>
            </a:fld>
            <a:endParaRPr lang="en-US"/>
          </a:p>
        </p:txBody>
      </p:sp>
    </p:spTree>
    <p:extLst>
      <p:ext uri="{BB962C8B-B14F-4D97-AF65-F5344CB8AC3E}">
        <p14:creationId xmlns:p14="http://schemas.microsoft.com/office/powerpoint/2010/main" val="40435450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219170" rtl="0" eaLnBrk="1" latinLnBrk="0" hangingPunct="1">
        <a:lnSpc>
          <a:spcPct val="90000"/>
        </a:lnSpc>
        <a:spcBef>
          <a:spcPct val="0"/>
        </a:spcBef>
        <a:buNone/>
        <a:defRPr sz="5867" kern="1200">
          <a:solidFill>
            <a:schemeClr val="tx1"/>
          </a:solidFill>
          <a:latin typeface="+mj-lt"/>
          <a:ea typeface="+mj-ea"/>
          <a:cs typeface="+mj-cs"/>
        </a:defRPr>
      </a:lvl1pPr>
    </p:titleStyle>
    <p:body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hyperlink" Target="http://biologicalmodeling.org/" TargetMode="External"/><Relationship Id="rId3" Type="http://schemas.openxmlformats.org/officeDocument/2006/relationships/image" Target="../media/image9.emf"/><Relationship Id="rId7"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image" Target="../media/image3.emf"/><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emf"/><Relationship Id="rId5" Type="http://schemas.openxmlformats.org/officeDocument/2006/relationships/hyperlink" Target="http://biologicalmodeling.org/" TargetMode="Externa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emf"/><Relationship Id="rId5" Type="http://schemas.openxmlformats.org/officeDocument/2006/relationships/hyperlink" Target="http://biologicalmodeling.org/"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hyperlink" Target="http://biologicalmodeling.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 Id="rId6" Type="http://schemas.openxmlformats.org/officeDocument/2006/relationships/image" Target="../media/image3.emf"/><Relationship Id="rId5" Type="http://schemas.openxmlformats.org/officeDocument/2006/relationships/hyperlink" Target="http://biologicalmodeling.org/" TargetMode="Externa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0458CE-443A-364F-8789-74A005FD6D7A}"/>
              </a:ext>
            </a:extLst>
          </p:cNvPr>
          <p:cNvSpPr/>
          <p:nvPr/>
        </p:nvSpPr>
        <p:spPr>
          <a:xfrm>
            <a:off x="3860266" y="1389413"/>
            <a:ext cx="4845133" cy="6365174"/>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D169FD88-F75A-D240-BA5C-1270777F914B}"/>
              </a:ext>
            </a:extLst>
          </p:cNvPr>
          <p:cNvPicPr>
            <a:picLocks noChangeAspect="1"/>
          </p:cNvPicPr>
          <p:nvPr/>
        </p:nvPicPr>
        <p:blipFill>
          <a:blip r:embed="rId3"/>
          <a:stretch>
            <a:fillRect/>
          </a:stretch>
        </p:blipFill>
        <p:spPr>
          <a:xfrm>
            <a:off x="4144969" y="2699526"/>
            <a:ext cx="4275720" cy="4275720"/>
          </a:xfrm>
          <a:prstGeom prst="rect">
            <a:avLst/>
          </a:prstGeom>
        </p:spPr>
      </p:pic>
      <p:sp>
        <p:nvSpPr>
          <p:cNvPr id="9" name="TextBox 8">
            <a:extLst>
              <a:ext uri="{FF2B5EF4-FFF2-40B4-BE49-F238E27FC236}">
                <a16:creationId xmlns:a16="http://schemas.microsoft.com/office/drawing/2014/main" id="{E450C318-3B3F-EE4F-B7F4-549BD1731ECF}"/>
              </a:ext>
            </a:extLst>
          </p:cNvPr>
          <p:cNvSpPr txBox="1"/>
          <p:nvPr/>
        </p:nvSpPr>
        <p:spPr>
          <a:xfrm>
            <a:off x="4144969" y="1877810"/>
            <a:ext cx="4275720" cy="1077218"/>
          </a:xfrm>
          <a:prstGeom prst="rect">
            <a:avLst/>
          </a:prstGeom>
          <a:noFill/>
        </p:spPr>
        <p:txBody>
          <a:bodyPr wrap="square" rtlCol="0">
            <a:spAutoFit/>
          </a:bodyPr>
          <a:lstStyle/>
          <a:p>
            <a:r>
              <a:rPr lang="en-US" sz="3600" b="1" dirty="0">
                <a:solidFill>
                  <a:schemeClr val="bg1"/>
                </a:solidFill>
                <a:latin typeface="Product Sans" panose="020B0403030502040203" pitchFamily="34" charset="0"/>
              </a:rPr>
              <a:t>Biological Modeling</a:t>
            </a:r>
          </a:p>
          <a:p>
            <a:pPr algn="ctr"/>
            <a:r>
              <a:rPr lang="en-US" sz="2800" i="1" dirty="0">
                <a:solidFill>
                  <a:schemeClr val="bg1"/>
                </a:solidFill>
                <a:latin typeface="Product Sans" panose="020B0403030502040203" pitchFamily="34" charset="0"/>
              </a:rPr>
              <a:t>A Short Tour</a:t>
            </a:r>
          </a:p>
        </p:txBody>
      </p:sp>
      <p:sp>
        <p:nvSpPr>
          <p:cNvPr id="10" name="TextBox 9">
            <a:extLst>
              <a:ext uri="{FF2B5EF4-FFF2-40B4-BE49-F238E27FC236}">
                <a16:creationId xmlns:a16="http://schemas.microsoft.com/office/drawing/2014/main" id="{4E85F873-B37C-8247-81E9-F8460AB966B5}"/>
              </a:ext>
            </a:extLst>
          </p:cNvPr>
          <p:cNvSpPr txBox="1"/>
          <p:nvPr/>
        </p:nvSpPr>
        <p:spPr>
          <a:xfrm>
            <a:off x="5439529" y="7164861"/>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Tree>
    <p:extLst>
      <p:ext uri="{BB962C8B-B14F-4D97-AF65-F5344CB8AC3E}">
        <p14:creationId xmlns:p14="http://schemas.microsoft.com/office/powerpoint/2010/main" val="3737301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43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0B1881-EC4F-9D12-3E8B-49E17ECD04EB}"/>
              </a:ext>
            </a:extLst>
          </p:cNvPr>
          <p:cNvPicPr>
            <a:picLocks noChangeAspect="1"/>
          </p:cNvPicPr>
          <p:nvPr/>
        </p:nvPicPr>
        <p:blipFill rotWithShape="1">
          <a:blip r:embed="rId3"/>
          <a:srcRect l="11835" r="7408"/>
          <a:stretch/>
        </p:blipFill>
        <p:spPr>
          <a:xfrm>
            <a:off x="759417" y="628631"/>
            <a:ext cx="11585260" cy="9060583"/>
          </a:xfrm>
          <a:prstGeom prst="rect">
            <a:avLst/>
          </a:prstGeom>
        </p:spPr>
      </p:pic>
      <p:sp>
        <p:nvSpPr>
          <p:cNvPr id="6" name="Rectangle 5">
            <a:extLst>
              <a:ext uri="{FF2B5EF4-FFF2-40B4-BE49-F238E27FC236}">
                <a16:creationId xmlns:a16="http://schemas.microsoft.com/office/drawing/2014/main" id="{7E6AADDB-8FDB-65CE-DAC4-C93C42F8E964}"/>
              </a:ext>
            </a:extLst>
          </p:cNvPr>
          <p:cNvSpPr/>
          <p:nvPr/>
        </p:nvSpPr>
        <p:spPr>
          <a:xfrm>
            <a:off x="1006853" y="628632"/>
            <a:ext cx="11252304" cy="7120521"/>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7EBD8D9A-120A-F3E7-A730-34EF0B9C1793}"/>
              </a:ext>
            </a:extLst>
          </p:cNvPr>
          <p:cNvPicPr>
            <a:picLocks noChangeAspect="1"/>
          </p:cNvPicPr>
          <p:nvPr/>
        </p:nvPicPr>
        <p:blipFill rotWithShape="1">
          <a:blip r:embed="rId4"/>
          <a:srcRect l="8950" t="9563" r="9689" b="8728"/>
          <a:stretch/>
        </p:blipFill>
        <p:spPr>
          <a:xfrm>
            <a:off x="7426121" y="2427988"/>
            <a:ext cx="4171974" cy="4189770"/>
          </a:xfrm>
          <a:prstGeom prst="rect">
            <a:avLst/>
          </a:prstGeom>
        </p:spPr>
      </p:pic>
      <p:sp>
        <p:nvSpPr>
          <p:cNvPr id="8" name="TextBox 7">
            <a:extLst>
              <a:ext uri="{FF2B5EF4-FFF2-40B4-BE49-F238E27FC236}">
                <a16:creationId xmlns:a16="http://schemas.microsoft.com/office/drawing/2014/main" id="{686FDBFE-8B57-ADC9-BBC0-C0BCF8281F54}"/>
              </a:ext>
            </a:extLst>
          </p:cNvPr>
          <p:cNvSpPr txBox="1"/>
          <p:nvPr/>
        </p:nvSpPr>
        <p:spPr>
          <a:xfrm>
            <a:off x="7146065" y="945986"/>
            <a:ext cx="4847087" cy="1200329"/>
          </a:xfrm>
          <a:prstGeom prst="rect">
            <a:avLst/>
          </a:prstGeom>
          <a:noFill/>
        </p:spPr>
        <p:txBody>
          <a:bodyPr wrap="square" rtlCol="0">
            <a:spAutoFit/>
          </a:bodyPr>
          <a:lstStyle/>
          <a:p>
            <a:pPr algn="ctr"/>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9" name="TextBox 8">
            <a:extLst>
              <a:ext uri="{FF2B5EF4-FFF2-40B4-BE49-F238E27FC236}">
                <a16:creationId xmlns:a16="http://schemas.microsoft.com/office/drawing/2014/main" id="{3DE0DACA-FF50-5CB1-32C5-E242E104919C}"/>
              </a:ext>
            </a:extLst>
          </p:cNvPr>
          <p:cNvSpPr txBox="1"/>
          <p:nvPr/>
        </p:nvSpPr>
        <p:spPr>
          <a:xfrm>
            <a:off x="8609024" y="7105458"/>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pic>
        <p:nvPicPr>
          <p:cNvPr id="14" name="Picture 13">
            <a:extLst>
              <a:ext uri="{FF2B5EF4-FFF2-40B4-BE49-F238E27FC236}">
                <a16:creationId xmlns:a16="http://schemas.microsoft.com/office/drawing/2014/main" id="{F9A3D292-70D8-CB19-BED2-9CF24BFD3527}"/>
              </a:ext>
            </a:extLst>
          </p:cNvPr>
          <p:cNvPicPr>
            <a:picLocks noChangeAspect="1"/>
          </p:cNvPicPr>
          <p:nvPr/>
        </p:nvPicPr>
        <p:blipFill rotWithShape="1">
          <a:blip r:embed="rId5"/>
          <a:srcRect l="14633" t="34873" r="27529" b="26390"/>
          <a:stretch/>
        </p:blipFill>
        <p:spPr>
          <a:xfrm>
            <a:off x="1336833" y="6923017"/>
            <a:ext cx="1522992" cy="530299"/>
          </a:xfrm>
          <a:prstGeom prst="rect">
            <a:avLst/>
          </a:prstGeom>
        </p:spPr>
      </p:pic>
      <p:pic>
        <p:nvPicPr>
          <p:cNvPr id="15" name="Picture 14">
            <a:extLst>
              <a:ext uri="{FF2B5EF4-FFF2-40B4-BE49-F238E27FC236}">
                <a16:creationId xmlns:a16="http://schemas.microsoft.com/office/drawing/2014/main" id="{0942F647-EA84-AB17-49D6-65003831E899}"/>
              </a:ext>
            </a:extLst>
          </p:cNvPr>
          <p:cNvPicPr>
            <a:picLocks noChangeAspect="1"/>
          </p:cNvPicPr>
          <p:nvPr/>
        </p:nvPicPr>
        <p:blipFill>
          <a:blip r:embed="rId6"/>
          <a:stretch>
            <a:fillRect/>
          </a:stretch>
        </p:blipFill>
        <p:spPr>
          <a:xfrm>
            <a:off x="4989800" y="6661800"/>
            <a:ext cx="1003330" cy="791516"/>
          </a:xfrm>
          <a:prstGeom prst="rect">
            <a:avLst/>
          </a:prstGeom>
        </p:spPr>
      </p:pic>
      <p:sp>
        <p:nvSpPr>
          <p:cNvPr id="16" name="TextBox 15">
            <a:extLst>
              <a:ext uri="{FF2B5EF4-FFF2-40B4-BE49-F238E27FC236}">
                <a16:creationId xmlns:a16="http://schemas.microsoft.com/office/drawing/2014/main" id="{8F1F8D28-C97A-8247-786A-CEFA610BC234}"/>
              </a:ext>
            </a:extLst>
          </p:cNvPr>
          <p:cNvSpPr txBox="1"/>
          <p:nvPr/>
        </p:nvSpPr>
        <p:spPr>
          <a:xfrm rot="5400000">
            <a:off x="6141562" y="1140246"/>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17" name="Picture 16">
            <a:extLst>
              <a:ext uri="{FF2B5EF4-FFF2-40B4-BE49-F238E27FC236}">
                <a16:creationId xmlns:a16="http://schemas.microsoft.com/office/drawing/2014/main" id="{0C6F0C21-E767-62BC-185F-AA5D68469A5A}"/>
              </a:ext>
            </a:extLst>
          </p:cNvPr>
          <p:cNvPicPr>
            <a:picLocks noChangeAspect="1"/>
          </p:cNvPicPr>
          <p:nvPr/>
        </p:nvPicPr>
        <p:blipFill rotWithShape="1">
          <a:blip r:embed="rId5"/>
          <a:srcRect l="14633" t="34873" r="67044" b="26390"/>
          <a:stretch/>
        </p:blipFill>
        <p:spPr>
          <a:xfrm>
            <a:off x="6462213" y="6850617"/>
            <a:ext cx="372060" cy="408945"/>
          </a:xfrm>
          <a:prstGeom prst="rect">
            <a:avLst/>
          </a:prstGeom>
        </p:spPr>
      </p:pic>
      <p:sp>
        <p:nvSpPr>
          <p:cNvPr id="18" name="TextBox 17">
            <a:extLst>
              <a:ext uri="{FF2B5EF4-FFF2-40B4-BE49-F238E27FC236}">
                <a16:creationId xmlns:a16="http://schemas.microsoft.com/office/drawing/2014/main" id="{D37D6720-538E-4F3A-452C-6143866F532E}"/>
              </a:ext>
            </a:extLst>
          </p:cNvPr>
          <p:cNvSpPr txBox="1"/>
          <p:nvPr/>
        </p:nvSpPr>
        <p:spPr>
          <a:xfrm>
            <a:off x="6326848" y="7197791"/>
            <a:ext cx="642790"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sp>
        <p:nvSpPr>
          <p:cNvPr id="19" name="TextBox 18">
            <a:extLst>
              <a:ext uri="{FF2B5EF4-FFF2-40B4-BE49-F238E27FC236}">
                <a16:creationId xmlns:a16="http://schemas.microsoft.com/office/drawing/2014/main" id="{2758BB8A-4237-4C77-AACA-998BE6C703E7}"/>
              </a:ext>
            </a:extLst>
          </p:cNvPr>
          <p:cNvSpPr txBox="1"/>
          <p:nvPr/>
        </p:nvSpPr>
        <p:spPr>
          <a:xfrm rot="5400000">
            <a:off x="4536708" y="4339468"/>
            <a:ext cx="4223070" cy="400110"/>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pic>
        <p:nvPicPr>
          <p:cNvPr id="20" name="Picture 19">
            <a:extLst>
              <a:ext uri="{FF2B5EF4-FFF2-40B4-BE49-F238E27FC236}">
                <a16:creationId xmlns:a16="http://schemas.microsoft.com/office/drawing/2014/main" id="{E9DA9864-43D6-1E74-B5AF-F3F7E43FD05D}"/>
              </a:ext>
            </a:extLst>
          </p:cNvPr>
          <p:cNvPicPr>
            <a:picLocks noChangeAspect="1"/>
          </p:cNvPicPr>
          <p:nvPr/>
        </p:nvPicPr>
        <p:blipFill>
          <a:blip r:embed="rId4"/>
          <a:stretch>
            <a:fillRect/>
          </a:stretch>
        </p:blipFill>
        <p:spPr>
          <a:xfrm>
            <a:off x="6441045" y="1913284"/>
            <a:ext cx="414397" cy="414397"/>
          </a:xfrm>
          <a:prstGeom prst="rect">
            <a:avLst/>
          </a:prstGeom>
        </p:spPr>
      </p:pic>
      <p:sp>
        <p:nvSpPr>
          <p:cNvPr id="21" name="TextBox 20">
            <a:extLst>
              <a:ext uri="{FF2B5EF4-FFF2-40B4-BE49-F238E27FC236}">
                <a16:creationId xmlns:a16="http://schemas.microsoft.com/office/drawing/2014/main" id="{CBCB87E6-BC98-B644-AEB8-F768C4F3E860}"/>
              </a:ext>
            </a:extLst>
          </p:cNvPr>
          <p:cNvSpPr txBox="1"/>
          <p:nvPr/>
        </p:nvSpPr>
        <p:spPr>
          <a:xfrm>
            <a:off x="1304986" y="1005165"/>
            <a:ext cx="4845436" cy="400110"/>
          </a:xfrm>
          <a:prstGeom prst="rect">
            <a:avLst/>
          </a:prstGeom>
          <a:noFill/>
        </p:spPr>
        <p:txBody>
          <a:bodyPr wrap="square">
            <a:spAutoFit/>
          </a:bodyPr>
          <a:lstStyle/>
          <a:p>
            <a:pPr algn="ctr"/>
            <a:r>
              <a:rPr lang="en-US" sz="2000" b="1" i="1" dirty="0">
                <a:solidFill>
                  <a:schemeClr val="bg1"/>
                </a:solidFill>
                <a:latin typeface="Product Sans" panose="020B0403030502040203" pitchFamily="34" charset="0"/>
              </a:rPr>
              <a:t>Join us for a tour of biological modeling</a:t>
            </a:r>
            <a:endParaRPr lang="en-US" sz="2000" i="1" dirty="0"/>
          </a:p>
        </p:txBody>
      </p:sp>
      <p:pic>
        <p:nvPicPr>
          <p:cNvPr id="22" name="Picture 21">
            <a:extLst>
              <a:ext uri="{FF2B5EF4-FFF2-40B4-BE49-F238E27FC236}">
                <a16:creationId xmlns:a16="http://schemas.microsoft.com/office/drawing/2014/main" id="{0340EC5A-770F-8C4F-882D-4C6CCCEE68AB}"/>
              </a:ext>
            </a:extLst>
          </p:cNvPr>
          <p:cNvPicPr>
            <a:picLocks noChangeAspect="1"/>
          </p:cNvPicPr>
          <p:nvPr/>
        </p:nvPicPr>
        <p:blipFill>
          <a:blip r:embed="rId7"/>
          <a:stretch>
            <a:fillRect/>
          </a:stretch>
        </p:blipFill>
        <p:spPr>
          <a:xfrm>
            <a:off x="1356570" y="5240593"/>
            <a:ext cx="1185405" cy="1238103"/>
          </a:xfrm>
          <a:prstGeom prst="rect">
            <a:avLst/>
          </a:prstGeom>
        </p:spPr>
      </p:pic>
      <p:sp>
        <p:nvSpPr>
          <p:cNvPr id="23" name="TextBox 22">
            <a:extLst>
              <a:ext uri="{FF2B5EF4-FFF2-40B4-BE49-F238E27FC236}">
                <a16:creationId xmlns:a16="http://schemas.microsoft.com/office/drawing/2014/main" id="{E3F92CCA-29C6-E243-A732-8CBB18B610F3}"/>
              </a:ext>
            </a:extLst>
          </p:cNvPr>
          <p:cNvSpPr txBox="1"/>
          <p:nvPr/>
        </p:nvSpPr>
        <p:spPr>
          <a:xfrm>
            <a:off x="2637588" y="5390285"/>
            <a:ext cx="3449548"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24" name="TextBox 23">
            <a:extLst>
              <a:ext uri="{FF2B5EF4-FFF2-40B4-BE49-F238E27FC236}">
                <a16:creationId xmlns:a16="http://schemas.microsoft.com/office/drawing/2014/main" id="{754BEB6C-FF3F-0846-A95A-3677CF9210C5}"/>
              </a:ext>
            </a:extLst>
          </p:cNvPr>
          <p:cNvSpPr txBox="1"/>
          <p:nvPr/>
        </p:nvSpPr>
        <p:spPr>
          <a:xfrm>
            <a:off x="1356570" y="1885609"/>
            <a:ext cx="4736582" cy="2462213"/>
          </a:xfrm>
          <a:prstGeom prst="rect">
            <a:avLst/>
          </a:prstGeom>
          <a:noFill/>
        </p:spPr>
        <p:txBody>
          <a:bodyPr wrap="square">
            <a:spAutoFit/>
          </a:bodyPr>
          <a:lstStyle/>
          <a:p>
            <a:pPr algn="just"/>
            <a:r>
              <a:rPr lang="en-US" sz="1100" i="1" dirty="0">
                <a:solidFill>
                  <a:schemeClr val="bg1"/>
                </a:solidFill>
                <a:latin typeface="XCharter"/>
              </a:rPr>
              <a:t>Biological Modeling: A Short Tour </a:t>
            </a:r>
            <a:r>
              <a:rPr lang="en-US" sz="1100" dirty="0">
                <a:solidFill>
                  <a:schemeClr val="bg1"/>
                </a:solidFill>
                <a:latin typeface="XCharter"/>
              </a:rPr>
              <a:t>offers readers a deep but concise exploration of topics in modeling biological systems at multiple scales of cellular and molecular resolution.</a:t>
            </a:r>
          </a:p>
          <a:p>
            <a:pPr algn="just"/>
            <a:endParaRPr lang="en-US" sz="1100" dirty="0">
              <a:solidFill>
                <a:schemeClr val="bg1"/>
              </a:solidFill>
              <a:latin typeface="XCharter"/>
            </a:endParaRPr>
          </a:p>
          <a:p>
            <a:pPr algn="just"/>
            <a:r>
              <a:rPr lang="en-US" sz="11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100" dirty="0">
              <a:solidFill>
                <a:schemeClr val="bg1"/>
              </a:solidFill>
              <a:latin typeface="XCharter"/>
            </a:endParaRPr>
          </a:p>
          <a:p>
            <a:pPr algn="just"/>
            <a:r>
              <a:rPr lang="en-US" sz="1100" dirty="0">
                <a:solidFill>
                  <a:schemeClr val="bg1"/>
                </a:solidFill>
                <a:latin typeface="XCharter"/>
              </a:rPr>
              <a:t>The book website (</a:t>
            </a:r>
            <a:r>
              <a:rPr lang="en-US" sz="1100" dirty="0">
                <a:solidFill>
                  <a:schemeClr val="bg1"/>
                </a:solidFill>
                <a:latin typeface="XCharter"/>
                <a:hlinkClick r:id="rId8">
                  <a:extLst>
                    <a:ext uri="{A12FA001-AC4F-418D-AE19-62706E023703}">
                      <ahyp:hlinkClr xmlns:ahyp="http://schemas.microsoft.com/office/drawing/2018/hyperlinkcolor" val="tx"/>
                    </a:ext>
                  </a:extLst>
                </a:hlinkClick>
              </a:rPr>
              <a:t>biologicalmodeling.org</a:t>
            </a:r>
            <a:r>
              <a:rPr lang="en-US" sz="11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spTree>
    <p:extLst>
      <p:ext uri="{BB962C8B-B14F-4D97-AF65-F5344CB8AC3E}">
        <p14:creationId xmlns:p14="http://schemas.microsoft.com/office/powerpoint/2010/main" val="4185596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D68419-D7B6-DBD1-EF98-AF599A2FAA36}"/>
              </a:ext>
            </a:extLst>
          </p:cNvPr>
          <p:cNvSpPr/>
          <p:nvPr/>
        </p:nvSpPr>
        <p:spPr>
          <a:xfrm>
            <a:off x="-412071" y="829994"/>
            <a:ext cx="13505688" cy="8458200"/>
          </a:xfrm>
          <a:prstGeom prst="rect">
            <a:avLst/>
          </a:prstGeom>
          <a:solidFill>
            <a:schemeClr val="accent2">
              <a:lumMod val="20000"/>
              <a:lumOff val="8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6520FED5-920D-8B94-28BE-B86051C88C0B}"/>
              </a:ext>
            </a:extLst>
          </p:cNvPr>
          <p:cNvSpPr/>
          <p:nvPr/>
        </p:nvSpPr>
        <p:spPr>
          <a:xfrm>
            <a:off x="-297771" y="944294"/>
            <a:ext cx="13277088" cy="8229600"/>
          </a:xfrm>
          <a:prstGeom prst="rect">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0B59CEE-10B0-44CE-0F14-74BE08D647DB}"/>
              </a:ext>
            </a:extLst>
          </p:cNvPr>
          <p:cNvSpPr/>
          <p:nvPr/>
        </p:nvSpPr>
        <p:spPr>
          <a:xfrm>
            <a:off x="6103029" y="944294"/>
            <a:ext cx="475488" cy="822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D72F339-C152-F4A6-6B3B-721890FA6705}"/>
              </a:ext>
            </a:extLst>
          </p:cNvPr>
          <p:cNvSpPr/>
          <p:nvPr/>
        </p:nvSpPr>
        <p:spPr>
          <a:xfrm>
            <a:off x="-412071" y="829994"/>
            <a:ext cx="13505688" cy="8458200"/>
          </a:xfrm>
          <a:prstGeom prst="rect">
            <a:avLst/>
          </a:prstGeom>
          <a:solidFill>
            <a:srgbClr val="9E0141">
              <a:alpha val="2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a:extLst>
              <a:ext uri="{FF2B5EF4-FFF2-40B4-BE49-F238E27FC236}">
                <a16:creationId xmlns:a16="http://schemas.microsoft.com/office/drawing/2014/main" id="{FAAB86F9-6213-FF7D-88B1-F653139AFDB5}"/>
              </a:ext>
            </a:extLst>
          </p:cNvPr>
          <p:cNvPicPr>
            <a:picLocks noChangeAspect="1"/>
          </p:cNvPicPr>
          <p:nvPr/>
        </p:nvPicPr>
        <p:blipFill rotWithShape="1">
          <a:blip r:embed="rId3"/>
          <a:srcRect l="8950" t="9563" r="9689" b="8728"/>
          <a:stretch/>
        </p:blipFill>
        <p:spPr>
          <a:xfrm>
            <a:off x="7292718" y="2967382"/>
            <a:ext cx="5007453" cy="4976871"/>
          </a:xfrm>
          <a:prstGeom prst="rect">
            <a:avLst/>
          </a:prstGeom>
        </p:spPr>
      </p:pic>
      <p:sp>
        <p:nvSpPr>
          <p:cNvPr id="23" name="TextBox 22">
            <a:extLst>
              <a:ext uri="{FF2B5EF4-FFF2-40B4-BE49-F238E27FC236}">
                <a16:creationId xmlns:a16="http://schemas.microsoft.com/office/drawing/2014/main" id="{FC930AAB-0482-2A5F-2C08-550F84A38D25}"/>
              </a:ext>
            </a:extLst>
          </p:cNvPr>
          <p:cNvSpPr txBox="1"/>
          <p:nvPr/>
        </p:nvSpPr>
        <p:spPr>
          <a:xfrm>
            <a:off x="6710437" y="1155557"/>
            <a:ext cx="6141344" cy="1446550"/>
          </a:xfrm>
          <a:prstGeom prst="rect">
            <a:avLst/>
          </a:prstGeom>
          <a:noFill/>
        </p:spPr>
        <p:txBody>
          <a:bodyPr wrap="square" rtlCol="0">
            <a:spAutoFit/>
          </a:bodyPr>
          <a:lstStyle/>
          <a:p>
            <a:pPr algn="ctr"/>
            <a:r>
              <a:rPr lang="en-US" sz="4800" b="1" dirty="0">
                <a:solidFill>
                  <a:schemeClr val="bg1"/>
                </a:solidFill>
                <a:latin typeface="Product Sans" panose="020B0403030502040203" pitchFamily="34" charset="0"/>
              </a:rPr>
              <a:t>Biological Modeling</a:t>
            </a:r>
          </a:p>
          <a:p>
            <a:pPr algn="ctr"/>
            <a:r>
              <a:rPr lang="en-US" sz="4000" i="1" dirty="0">
                <a:solidFill>
                  <a:schemeClr val="bg1"/>
                </a:solidFill>
                <a:latin typeface="Product Sans" panose="020B0403030502040203" pitchFamily="34" charset="0"/>
              </a:rPr>
              <a:t>A Short Tour</a:t>
            </a:r>
          </a:p>
        </p:txBody>
      </p:sp>
      <p:sp>
        <p:nvSpPr>
          <p:cNvPr id="24" name="TextBox 23">
            <a:extLst>
              <a:ext uri="{FF2B5EF4-FFF2-40B4-BE49-F238E27FC236}">
                <a16:creationId xmlns:a16="http://schemas.microsoft.com/office/drawing/2014/main" id="{E4F3B075-CF84-C818-9671-DA68CD07B462}"/>
              </a:ext>
            </a:extLst>
          </p:cNvPr>
          <p:cNvSpPr txBox="1"/>
          <p:nvPr/>
        </p:nvSpPr>
        <p:spPr>
          <a:xfrm>
            <a:off x="8684907" y="8572091"/>
            <a:ext cx="3706268" cy="475276"/>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
        <p:nvSpPr>
          <p:cNvPr id="25" name="TextBox 24">
            <a:extLst>
              <a:ext uri="{FF2B5EF4-FFF2-40B4-BE49-F238E27FC236}">
                <a16:creationId xmlns:a16="http://schemas.microsoft.com/office/drawing/2014/main" id="{AB6D5439-7A2B-EA3B-FBDC-CEDBAF65D98F}"/>
              </a:ext>
            </a:extLst>
          </p:cNvPr>
          <p:cNvSpPr txBox="1"/>
          <p:nvPr/>
        </p:nvSpPr>
        <p:spPr>
          <a:xfrm>
            <a:off x="-114306" y="1293711"/>
            <a:ext cx="5924228" cy="475276"/>
          </a:xfrm>
          <a:prstGeom prst="rect">
            <a:avLst/>
          </a:prstGeom>
          <a:noFill/>
        </p:spPr>
        <p:txBody>
          <a:bodyPr wrap="square">
            <a:spAutoFit/>
          </a:bodyPr>
          <a:lstStyle/>
          <a:p>
            <a:pPr algn="ctr"/>
            <a:r>
              <a:rPr lang="en-US" sz="2400" b="1" i="1" dirty="0">
                <a:solidFill>
                  <a:schemeClr val="bg1"/>
                </a:solidFill>
                <a:latin typeface="Product Sans" panose="020B0403030502040203" pitchFamily="34" charset="0"/>
              </a:rPr>
              <a:t>Join us for a tour of biological modeling</a:t>
            </a:r>
            <a:endParaRPr lang="en-US" sz="2400" i="1" dirty="0"/>
          </a:p>
        </p:txBody>
      </p:sp>
      <p:pic>
        <p:nvPicPr>
          <p:cNvPr id="26" name="Picture 25">
            <a:extLst>
              <a:ext uri="{FF2B5EF4-FFF2-40B4-BE49-F238E27FC236}">
                <a16:creationId xmlns:a16="http://schemas.microsoft.com/office/drawing/2014/main" id="{32C81353-4728-636D-8E76-EE0E05351759}"/>
              </a:ext>
            </a:extLst>
          </p:cNvPr>
          <p:cNvPicPr>
            <a:picLocks noChangeAspect="1"/>
          </p:cNvPicPr>
          <p:nvPr/>
        </p:nvPicPr>
        <p:blipFill>
          <a:blip r:embed="rId4"/>
          <a:stretch>
            <a:fillRect/>
          </a:stretch>
        </p:blipFill>
        <p:spPr>
          <a:xfrm>
            <a:off x="21586" y="6306989"/>
            <a:ext cx="1461099" cy="1510290"/>
          </a:xfrm>
          <a:prstGeom prst="rect">
            <a:avLst/>
          </a:prstGeom>
        </p:spPr>
      </p:pic>
      <p:sp>
        <p:nvSpPr>
          <p:cNvPr id="27" name="TextBox 26">
            <a:extLst>
              <a:ext uri="{FF2B5EF4-FFF2-40B4-BE49-F238E27FC236}">
                <a16:creationId xmlns:a16="http://schemas.microsoft.com/office/drawing/2014/main" id="{C6A9268B-5354-2025-EBEA-7AECEA907205}"/>
              </a:ext>
            </a:extLst>
          </p:cNvPr>
          <p:cNvSpPr txBox="1"/>
          <p:nvPr/>
        </p:nvSpPr>
        <p:spPr>
          <a:xfrm>
            <a:off x="1702192" y="6515831"/>
            <a:ext cx="4009506" cy="1092607"/>
          </a:xfrm>
          <a:prstGeom prst="rect">
            <a:avLst/>
          </a:prstGeom>
          <a:noFill/>
        </p:spPr>
        <p:txBody>
          <a:bodyPr wrap="square">
            <a:spAutoFit/>
          </a:bodyPr>
          <a:lstStyle/>
          <a:p>
            <a:pPr algn="just"/>
            <a:r>
              <a:rPr lang="en-US" sz="1300" dirty="0">
                <a:solidFill>
                  <a:schemeClr val="bg1"/>
                </a:solidFill>
                <a:latin typeface="XCharter Roman" panose="02000503000000000000" pitchFamily="2" charset="0"/>
              </a:rPr>
              <a:t>Phillip </a:t>
            </a:r>
            <a:r>
              <a:rPr lang="en-US" sz="1300" dirty="0" err="1">
                <a:solidFill>
                  <a:schemeClr val="bg1"/>
                </a:solidFill>
                <a:latin typeface="XCharter Roman" panose="02000503000000000000" pitchFamily="2" charset="0"/>
              </a:rPr>
              <a:t>Compeau</a:t>
            </a:r>
            <a:r>
              <a:rPr lang="en-US" sz="13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300" dirty="0">
              <a:latin typeface="XCharter Roman" panose="02000503000000000000" pitchFamily="2" charset="0"/>
            </a:endParaRPr>
          </a:p>
        </p:txBody>
      </p:sp>
      <p:sp>
        <p:nvSpPr>
          <p:cNvPr id="28" name="TextBox 27">
            <a:extLst>
              <a:ext uri="{FF2B5EF4-FFF2-40B4-BE49-F238E27FC236}">
                <a16:creationId xmlns:a16="http://schemas.microsoft.com/office/drawing/2014/main" id="{DD709686-777D-5857-D2DD-EB6D0B2BE3EB}"/>
              </a:ext>
            </a:extLst>
          </p:cNvPr>
          <p:cNvSpPr txBox="1"/>
          <p:nvPr/>
        </p:nvSpPr>
        <p:spPr>
          <a:xfrm>
            <a:off x="0" y="2222387"/>
            <a:ext cx="5720692" cy="3323987"/>
          </a:xfrm>
          <a:prstGeom prst="rect">
            <a:avLst/>
          </a:prstGeom>
          <a:noFill/>
        </p:spPr>
        <p:txBody>
          <a:bodyPr wrap="square">
            <a:spAutoFit/>
          </a:bodyPr>
          <a:lstStyle/>
          <a:p>
            <a:pPr algn="just"/>
            <a:r>
              <a:rPr lang="en-US" sz="1400" i="1" dirty="0">
                <a:solidFill>
                  <a:schemeClr val="bg1"/>
                </a:solidFill>
                <a:latin typeface="XCharter"/>
              </a:rPr>
              <a:t>Biological Modeling: A Short Tour </a:t>
            </a:r>
            <a:r>
              <a:rPr lang="en-US" sz="1400" dirty="0">
                <a:solidFill>
                  <a:schemeClr val="bg1"/>
                </a:solidFill>
                <a:latin typeface="XCharter"/>
              </a:rPr>
              <a:t>offers readers a deep but concise exploration of topics in modeling biological systems at multiple scales of cellular and molecular resolution.</a:t>
            </a:r>
          </a:p>
          <a:p>
            <a:pPr algn="just"/>
            <a:endParaRPr lang="en-US" sz="1400" dirty="0">
              <a:solidFill>
                <a:schemeClr val="bg1"/>
              </a:solidFill>
              <a:latin typeface="XCharter"/>
            </a:endParaRPr>
          </a:p>
          <a:p>
            <a:pPr algn="just"/>
            <a:r>
              <a:rPr lang="en-US" sz="14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400" dirty="0">
              <a:solidFill>
                <a:schemeClr val="bg1"/>
              </a:solidFill>
              <a:latin typeface="XCharter"/>
            </a:endParaRPr>
          </a:p>
          <a:p>
            <a:pPr algn="just"/>
            <a:r>
              <a:rPr lang="en-US" sz="1400" dirty="0">
                <a:solidFill>
                  <a:schemeClr val="bg1"/>
                </a:solidFill>
                <a:latin typeface="XCharter"/>
              </a:rPr>
              <a:t>The book website (</a:t>
            </a:r>
            <a:r>
              <a:rPr lang="en-US" sz="1400" dirty="0">
                <a:solidFill>
                  <a:schemeClr val="bg1"/>
                </a:solidFill>
                <a:latin typeface="XCharter"/>
                <a:hlinkClick r:id="rId5">
                  <a:extLst>
                    <a:ext uri="{A12FA001-AC4F-418D-AE19-62706E023703}">
                      <ahyp:hlinkClr xmlns:ahyp="http://schemas.microsoft.com/office/drawing/2018/hyperlinkcolor" val="tx"/>
                    </a:ext>
                  </a:extLst>
                </a:hlinkClick>
              </a:rPr>
              <a:t>biologicalmodeling.org</a:t>
            </a:r>
            <a:r>
              <a:rPr lang="en-US" sz="14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pic>
        <p:nvPicPr>
          <p:cNvPr id="29" name="Picture 28">
            <a:extLst>
              <a:ext uri="{FF2B5EF4-FFF2-40B4-BE49-F238E27FC236}">
                <a16:creationId xmlns:a16="http://schemas.microsoft.com/office/drawing/2014/main" id="{F7AEB75A-E61D-21C0-0A32-C9B57F6EFC3B}"/>
              </a:ext>
            </a:extLst>
          </p:cNvPr>
          <p:cNvPicPr>
            <a:picLocks noChangeAspect="1"/>
          </p:cNvPicPr>
          <p:nvPr/>
        </p:nvPicPr>
        <p:blipFill rotWithShape="1">
          <a:blip r:embed="rId6"/>
          <a:srcRect l="14633" t="34873" r="27529" b="26390"/>
          <a:stretch/>
        </p:blipFill>
        <p:spPr>
          <a:xfrm>
            <a:off x="-16009" y="8306858"/>
            <a:ext cx="1827986" cy="629922"/>
          </a:xfrm>
          <a:prstGeom prst="rect">
            <a:avLst/>
          </a:prstGeom>
        </p:spPr>
      </p:pic>
      <p:pic>
        <p:nvPicPr>
          <p:cNvPr id="30" name="Picture 29">
            <a:extLst>
              <a:ext uri="{FF2B5EF4-FFF2-40B4-BE49-F238E27FC236}">
                <a16:creationId xmlns:a16="http://schemas.microsoft.com/office/drawing/2014/main" id="{6CD9A1AD-62C2-B620-E42B-EA1C3DD3067B}"/>
              </a:ext>
            </a:extLst>
          </p:cNvPr>
          <p:cNvPicPr>
            <a:picLocks noChangeAspect="1"/>
          </p:cNvPicPr>
          <p:nvPr/>
        </p:nvPicPr>
        <p:blipFill>
          <a:blip r:embed="rId7"/>
          <a:stretch>
            <a:fillRect/>
          </a:stretch>
        </p:blipFill>
        <p:spPr>
          <a:xfrm>
            <a:off x="4312558" y="7996568"/>
            <a:ext cx="1204257" cy="940212"/>
          </a:xfrm>
          <a:prstGeom prst="rect">
            <a:avLst/>
          </a:prstGeom>
        </p:spPr>
      </p:pic>
      <p:sp>
        <p:nvSpPr>
          <p:cNvPr id="31" name="TextBox 30">
            <a:extLst>
              <a:ext uri="{FF2B5EF4-FFF2-40B4-BE49-F238E27FC236}">
                <a16:creationId xmlns:a16="http://schemas.microsoft.com/office/drawing/2014/main" id="{0A923ED1-D3D0-D9CE-6053-667233BAA0D3}"/>
              </a:ext>
            </a:extLst>
          </p:cNvPr>
          <p:cNvSpPr txBox="1"/>
          <p:nvPr/>
        </p:nvSpPr>
        <p:spPr>
          <a:xfrm rot="5400000">
            <a:off x="5731309" y="1441637"/>
            <a:ext cx="1203736" cy="369412"/>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32" name="Picture 31">
            <a:extLst>
              <a:ext uri="{FF2B5EF4-FFF2-40B4-BE49-F238E27FC236}">
                <a16:creationId xmlns:a16="http://schemas.microsoft.com/office/drawing/2014/main" id="{10907D97-78DB-CF34-8683-02CB82AD208B}"/>
              </a:ext>
            </a:extLst>
          </p:cNvPr>
          <p:cNvPicPr>
            <a:picLocks noChangeAspect="1"/>
          </p:cNvPicPr>
          <p:nvPr/>
        </p:nvPicPr>
        <p:blipFill rotWithShape="1">
          <a:blip r:embed="rId6"/>
          <a:srcRect l="14633" t="34873" r="67044" b="26390"/>
          <a:stretch/>
        </p:blipFill>
        <p:spPr>
          <a:xfrm>
            <a:off x="6120515" y="8215033"/>
            <a:ext cx="446569" cy="485770"/>
          </a:xfrm>
          <a:prstGeom prst="rect">
            <a:avLst/>
          </a:prstGeom>
        </p:spPr>
      </p:pic>
      <p:sp>
        <p:nvSpPr>
          <p:cNvPr id="33" name="TextBox 32">
            <a:extLst>
              <a:ext uri="{FF2B5EF4-FFF2-40B4-BE49-F238E27FC236}">
                <a16:creationId xmlns:a16="http://schemas.microsoft.com/office/drawing/2014/main" id="{05A06B77-B02C-60BA-FF87-18642C5B439B}"/>
              </a:ext>
            </a:extLst>
          </p:cNvPr>
          <p:cNvSpPr txBox="1"/>
          <p:nvPr/>
        </p:nvSpPr>
        <p:spPr>
          <a:xfrm>
            <a:off x="6042971" y="8667038"/>
            <a:ext cx="595603"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pic>
        <p:nvPicPr>
          <p:cNvPr id="35" name="Picture 34">
            <a:extLst>
              <a:ext uri="{FF2B5EF4-FFF2-40B4-BE49-F238E27FC236}">
                <a16:creationId xmlns:a16="http://schemas.microsoft.com/office/drawing/2014/main" id="{8EC2E075-B704-C45D-002C-A47936BD4A12}"/>
              </a:ext>
            </a:extLst>
          </p:cNvPr>
          <p:cNvPicPr>
            <a:picLocks noChangeAspect="1"/>
          </p:cNvPicPr>
          <p:nvPr/>
        </p:nvPicPr>
        <p:blipFill>
          <a:blip r:embed="rId3"/>
          <a:stretch>
            <a:fillRect/>
          </a:stretch>
        </p:blipFill>
        <p:spPr>
          <a:xfrm>
            <a:off x="6092928" y="2355984"/>
            <a:ext cx="502285" cy="497097"/>
          </a:xfrm>
          <a:prstGeom prst="rect">
            <a:avLst/>
          </a:prstGeom>
        </p:spPr>
      </p:pic>
      <p:sp>
        <p:nvSpPr>
          <p:cNvPr id="3" name="TextBox 2">
            <a:extLst>
              <a:ext uri="{FF2B5EF4-FFF2-40B4-BE49-F238E27FC236}">
                <a16:creationId xmlns:a16="http://schemas.microsoft.com/office/drawing/2014/main" id="{0B6924E5-621F-0F39-B6E3-E98F22286D87}"/>
              </a:ext>
            </a:extLst>
          </p:cNvPr>
          <p:cNvSpPr txBox="1"/>
          <p:nvPr/>
        </p:nvSpPr>
        <p:spPr>
          <a:xfrm rot="5400000">
            <a:off x="3795982" y="5235477"/>
            <a:ext cx="5016427" cy="480236"/>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spTree>
    <p:extLst>
      <p:ext uri="{BB962C8B-B14F-4D97-AF65-F5344CB8AC3E}">
        <p14:creationId xmlns:p14="http://schemas.microsoft.com/office/powerpoint/2010/main" val="434472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03829FC-C818-775A-A956-646C9A60882E}"/>
              </a:ext>
            </a:extLst>
          </p:cNvPr>
          <p:cNvSpPr/>
          <p:nvPr/>
        </p:nvSpPr>
        <p:spPr>
          <a:xfrm>
            <a:off x="-100838" y="172268"/>
            <a:ext cx="13505688" cy="84582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7C9168A2-859E-B4D5-D0F3-12823E9795AF}"/>
              </a:ext>
            </a:extLst>
          </p:cNvPr>
          <p:cNvPicPr>
            <a:picLocks noChangeAspect="1"/>
          </p:cNvPicPr>
          <p:nvPr/>
        </p:nvPicPr>
        <p:blipFill rotWithShape="1">
          <a:blip r:embed="rId3"/>
          <a:srcRect l="8950" t="9563" r="9689" b="8728"/>
          <a:stretch/>
        </p:blipFill>
        <p:spPr>
          <a:xfrm>
            <a:off x="7603951" y="2309656"/>
            <a:ext cx="5007453" cy="4976871"/>
          </a:xfrm>
          <a:prstGeom prst="rect">
            <a:avLst/>
          </a:prstGeom>
        </p:spPr>
      </p:pic>
      <p:sp>
        <p:nvSpPr>
          <p:cNvPr id="8" name="TextBox 7">
            <a:extLst>
              <a:ext uri="{FF2B5EF4-FFF2-40B4-BE49-F238E27FC236}">
                <a16:creationId xmlns:a16="http://schemas.microsoft.com/office/drawing/2014/main" id="{DBFD7800-7CDB-1392-4AAD-2FED387CB4F5}"/>
              </a:ext>
            </a:extLst>
          </p:cNvPr>
          <p:cNvSpPr txBox="1"/>
          <p:nvPr/>
        </p:nvSpPr>
        <p:spPr>
          <a:xfrm>
            <a:off x="7021670" y="497831"/>
            <a:ext cx="6141344" cy="1446550"/>
          </a:xfrm>
          <a:prstGeom prst="rect">
            <a:avLst/>
          </a:prstGeom>
          <a:noFill/>
        </p:spPr>
        <p:txBody>
          <a:bodyPr wrap="square" rtlCol="0">
            <a:spAutoFit/>
          </a:bodyPr>
          <a:lstStyle/>
          <a:p>
            <a:pPr algn="ctr"/>
            <a:r>
              <a:rPr lang="en-US" sz="4800" b="1" dirty="0">
                <a:solidFill>
                  <a:schemeClr val="bg1"/>
                </a:solidFill>
                <a:latin typeface="Product Sans" panose="020B0403030502040203" pitchFamily="34" charset="0"/>
              </a:rPr>
              <a:t>Biological Modeling</a:t>
            </a:r>
          </a:p>
          <a:p>
            <a:pPr algn="ctr"/>
            <a:r>
              <a:rPr lang="en-US" sz="4000" i="1" dirty="0">
                <a:solidFill>
                  <a:schemeClr val="bg1"/>
                </a:solidFill>
                <a:latin typeface="Product Sans" panose="020B0403030502040203" pitchFamily="34" charset="0"/>
              </a:rPr>
              <a:t>A Short Tour</a:t>
            </a:r>
          </a:p>
        </p:txBody>
      </p:sp>
      <p:sp>
        <p:nvSpPr>
          <p:cNvPr id="9" name="TextBox 8">
            <a:extLst>
              <a:ext uri="{FF2B5EF4-FFF2-40B4-BE49-F238E27FC236}">
                <a16:creationId xmlns:a16="http://schemas.microsoft.com/office/drawing/2014/main" id="{19248DAE-7BEE-23BC-D6BA-60C4C386A42D}"/>
              </a:ext>
            </a:extLst>
          </p:cNvPr>
          <p:cNvSpPr txBox="1"/>
          <p:nvPr/>
        </p:nvSpPr>
        <p:spPr>
          <a:xfrm>
            <a:off x="8996140" y="7914365"/>
            <a:ext cx="3706268" cy="475276"/>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
        <p:nvSpPr>
          <p:cNvPr id="10" name="TextBox 9">
            <a:extLst>
              <a:ext uri="{FF2B5EF4-FFF2-40B4-BE49-F238E27FC236}">
                <a16:creationId xmlns:a16="http://schemas.microsoft.com/office/drawing/2014/main" id="{45331FEF-B865-0949-D6E2-90583E91CC90}"/>
              </a:ext>
            </a:extLst>
          </p:cNvPr>
          <p:cNvSpPr txBox="1"/>
          <p:nvPr/>
        </p:nvSpPr>
        <p:spPr>
          <a:xfrm>
            <a:off x="196927" y="635985"/>
            <a:ext cx="5924228" cy="475276"/>
          </a:xfrm>
          <a:prstGeom prst="rect">
            <a:avLst/>
          </a:prstGeom>
          <a:noFill/>
        </p:spPr>
        <p:txBody>
          <a:bodyPr wrap="square">
            <a:spAutoFit/>
          </a:bodyPr>
          <a:lstStyle/>
          <a:p>
            <a:pPr algn="ctr"/>
            <a:r>
              <a:rPr lang="en-US" sz="2400" b="1" i="1" dirty="0">
                <a:solidFill>
                  <a:schemeClr val="bg1"/>
                </a:solidFill>
                <a:latin typeface="Product Sans" panose="020B0403030502040203" pitchFamily="34" charset="0"/>
              </a:rPr>
              <a:t>Join us for a tour of biological modeling</a:t>
            </a:r>
            <a:endParaRPr lang="en-US" sz="2400" i="1" dirty="0"/>
          </a:p>
        </p:txBody>
      </p:sp>
      <p:pic>
        <p:nvPicPr>
          <p:cNvPr id="11" name="Picture 10">
            <a:extLst>
              <a:ext uri="{FF2B5EF4-FFF2-40B4-BE49-F238E27FC236}">
                <a16:creationId xmlns:a16="http://schemas.microsoft.com/office/drawing/2014/main" id="{19D3A7DC-FF28-2BC8-9E9A-72A1C0087B4C}"/>
              </a:ext>
            </a:extLst>
          </p:cNvPr>
          <p:cNvPicPr>
            <a:picLocks noChangeAspect="1"/>
          </p:cNvPicPr>
          <p:nvPr/>
        </p:nvPicPr>
        <p:blipFill>
          <a:blip r:embed="rId4"/>
          <a:stretch>
            <a:fillRect/>
          </a:stretch>
        </p:blipFill>
        <p:spPr>
          <a:xfrm>
            <a:off x="332819" y="5649263"/>
            <a:ext cx="1461099" cy="1510290"/>
          </a:xfrm>
          <a:prstGeom prst="rect">
            <a:avLst/>
          </a:prstGeom>
        </p:spPr>
      </p:pic>
      <p:sp>
        <p:nvSpPr>
          <p:cNvPr id="12" name="TextBox 11">
            <a:extLst>
              <a:ext uri="{FF2B5EF4-FFF2-40B4-BE49-F238E27FC236}">
                <a16:creationId xmlns:a16="http://schemas.microsoft.com/office/drawing/2014/main" id="{D2ACA5BE-C1C7-7394-E758-60F0839AA405}"/>
              </a:ext>
            </a:extLst>
          </p:cNvPr>
          <p:cNvSpPr txBox="1"/>
          <p:nvPr/>
        </p:nvSpPr>
        <p:spPr>
          <a:xfrm>
            <a:off x="2013425" y="5858105"/>
            <a:ext cx="4009506" cy="1092607"/>
          </a:xfrm>
          <a:prstGeom prst="rect">
            <a:avLst/>
          </a:prstGeom>
          <a:noFill/>
        </p:spPr>
        <p:txBody>
          <a:bodyPr wrap="square">
            <a:spAutoFit/>
          </a:bodyPr>
          <a:lstStyle/>
          <a:p>
            <a:pPr algn="just"/>
            <a:r>
              <a:rPr lang="en-US" sz="1300" dirty="0">
                <a:solidFill>
                  <a:schemeClr val="bg1"/>
                </a:solidFill>
                <a:latin typeface="XCharter Roman" panose="02000503000000000000" pitchFamily="2" charset="0"/>
              </a:rPr>
              <a:t>Phillip </a:t>
            </a:r>
            <a:r>
              <a:rPr lang="en-US" sz="1300" dirty="0" err="1">
                <a:solidFill>
                  <a:schemeClr val="bg1"/>
                </a:solidFill>
                <a:latin typeface="XCharter Roman" panose="02000503000000000000" pitchFamily="2" charset="0"/>
              </a:rPr>
              <a:t>Compeau</a:t>
            </a:r>
            <a:r>
              <a:rPr lang="en-US" sz="13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300" dirty="0">
              <a:latin typeface="XCharter Roman" panose="02000503000000000000" pitchFamily="2" charset="0"/>
            </a:endParaRPr>
          </a:p>
        </p:txBody>
      </p:sp>
      <p:sp>
        <p:nvSpPr>
          <p:cNvPr id="13" name="TextBox 12">
            <a:extLst>
              <a:ext uri="{FF2B5EF4-FFF2-40B4-BE49-F238E27FC236}">
                <a16:creationId xmlns:a16="http://schemas.microsoft.com/office/drawing/2014/main" id="{CFC514FD-AFDF-AE4C-F6E5-03C997B963B0}"/>
              </a:ext>
            </a:extLst>
          </p:cNvPr>
          <p:cNvSpPr txBox="1"/>
          <p:nvPr/>
        </p:nvSpPr>
        <p:spPr>
          <a:xfrm>
            <a:off x="311233" y="1564661"/>
            <a:ext cx="5720692" cy="3323987"/>
          </a:xfrm>
          <a:prstGeom prst="rect">
            <a:avLst/>
          </a:prstGeom>
          <a:noFill/>
        </p:spPr>
        <p:txBody>
          <a:bodyPr wrap="square">
            <a:spAutoFit/>
          </a:bodyPr>
          <a:lstStyle/>
          <a:p>
            <a:pPr algn="just"/>
            <a:r>
              <a:rPr lang="en-US" sz="1400" i="1" dirty="0">
                <a:solidFill>
                  <a:schemeClr val="bg1"/>
                </a:solidFill>
                <a:latin typeface="XCharter"/>
              </a:rPr>
              <a:t>Biological Modeling: A Short Tour </a:t>
            </a:r>
            <a:r>
              <a:rPr lang="en-US" sz="1400" dirty="0">
                <a:solidFill>
                  <a:schemeClr val="bg1"/>
                </a:solidFill>
                <a:latin typeface="XCharter"/>
              </a:rPr>
              <a:t>offers readers a deep but concise exploration of topics in modeling biological systems at multiple scales of cellular and molecular resolution.</a:t>
            </a:r>
          </a:p>
          <a:p>
            <a:pPr algn="just"/>
            <a:endParaRPr lang="en-US" sz="1400" dirty="0">
              <a:solidFill>
                <a:schemeClr val="bg1"/>
              </a:solidFill>
              <a:latin typeface="XCharter"/>
            </a:endParaRPr>
          </a:p>
          <a:p>
            <a:pPr algn="just"/>
            <a:r>
              <a:rPr lang="en-US" sz="14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400" dirty="0">
              <a:solidFill>
                <a:schemeClr val="bg1"/>
              </a:solidFill>
              <a:latin typeface="XCharter"/>
            </a:endParaRPr>
          </a:p>
          <a:p>
            <a:pPr algn="just"/>
            <a:r>
              <a:rPr lang="en-US" sz="1400" dirty="0">
                <a:solidFill>
                  <a:schemeClr val="bg1"/>
                </a:solidFill>
                <a:latin typeface="XCharter"/>
              </a:rPr>
              <a:t>The book website (</a:t>
            </a:r>
            <a:r>
              <a:rPr lang="en-US" sz="1400" dirty="0">
                <a:solidFill>
                  <a:schemeClr val="bg1"/>
                </a:solidFill>
                <a:latin typeface="XCharter"/>
                <a:hlinkClick r:id="rId5">
                  <a:extLst>
                    <a:ext uri="{A12FA001-AC4F-418D-AE19-62706E023703}">
                      <ahyp:hlinkClr xmlns:ahyp="http://schemas.microsoft.com/office/drawing/2018/hyperlinkcolor" val="tx"/>
                    </a:ext>
                  </a:extLst>
                </a:hlinkClick>
              </a:rPr>
              <a:t>biologicalmodeling.org</a:t>
            </a:r>
            <a:r>
              <a:rPr lang="en-US" sz="14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pic>
        <p:nvPicPr>
          <p:cNvPr id="14" name="Picture 13">
            <a:extLst>
              <a:ext uri="{FF2B5EF4-FFF2-40B4-BE49-F238E27FC236}">
                <a16:creationId xmlns:a16="http://schemas.microsoft.com/office/drawing/2014/main" id="{255E38C7-B172-3EFF-97DE-C28B09ACC6A0}"/>
              </a:ext>
            </a:extLst>
          </p:cNvPr>
          <p:cNvPicPr>
            <a:picLocks noChangeAspect="1"/>
          </p:cNvPicPr>
          <p:nvPr/>
        </p:nvPicPr>
        <p:blipFill rotWithShape="1">
          <a:blip r:embed="rId6"/>
          <a:srcRect l="14633" t="34873" r="27529" b="26390"/>
          <a:stretch/>
        </p:blipFill>
        <p:spPr>
          <a:xfrm>
            <a:off x="295224" y="7649132"/>
            <a:ext cx="1827986" cy="629922"/>
          </a:xfrm>
          <a:prstGeom prst="rect">
            <a:avLst/>
          </a:prstGeom>
        </p:spPr>
      </p:pic>
      <p:pic>
        <p:nvPicPr>
          <p:cNvPr id="15" name="Picture 14">
            <a:extLst>
              <a:ext uri="{FF2B5EF4-FFF2-40B4-BE49-F238E27FC236}">
                <a16:creationId xmlns:a16="http://schemas.microsoft.com/office/drawing/2014/main" id="{15233A5E-003D-7084-57F1-B85F099BED6E}"/>
              </a:ext>
            </a:extLst>
          </p:cNvPr>
          <p:cNvPicPr>
            <a:picLocks noChangeAspect="1"/>
          </p:cNvPicPr>
          <p:nvPr/>
        </p:nvPicPr>
        <p:blipFill>
          <a:blip r:embed="rId7"/>
          <a:stretch>
            <a:fillRect/>
          </a:stretch>
        </p:blipFill>
        <p:spPr>
          <a:xfrm>
            <a:off x="4623791" y="7338842"/>
            <a:ext cx="1204257" cy="940212"/>
          </a:xfrm>
          <a:prstGeom prst="rect">
            <a:avLst/>
          </a:prstGeom>
        </p:spPr>
      </p:pic>
      <p:sp>
        <p:nvSpPr>
          <p:cNvPr id="16" name="TextBox 15">
            <a:extLst>
              <a:ext uri="{FF2B5EF4-FFF2-40B4-BE49-F238E27FC236}">
                <a16:creationId xmlns:a16="http://schemas.microsoft.com/office/drawing/2014/main" id="{9A53D500-746B-FD84-B8B3-872D069102C6}"/>
              </a:ext>
            </a:extLst>
          </p:cNvPr>
          <p:cNvSpPr txBox="1"/>
          <p:nvPr/>
        </p:nvSpPr>
        <p:spPr>
          <a:xfrm rot="5400000">
            <a:off x="6042542" y="783911"/>
            <a:ext cx="1203736" cy="369412"/>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17" name="Picture 16">
            <a:extLst>
              <a:ext uri="{FF2B5EF4-FFF2-40B4-BE49-F238E27FC236}">
                <a16:creationId xmlns:a16="http://schemas.microsoft.com/office/drawing/2014/main" id="{16B88A29-67FF-CAA3-0AE5-447A98252D93}"/>
              </a:ext>
            </a:extLst>
          </p:cNvPr>
          <p:cNvPicPr>
            <a:picLocks noChangeAspect="1"/>
          </p:cNvPicPr>
          <p:nvPr/>
        </p:nvPicPr>
        <p:blipFill rotWithShape="1">
          <a:blip r:embed="rId6"/>
          <a:srcRect l="14633" t="34873" r="67044" b="26390"/>
          <a:stretch/>
        </p:blipFill>
        <p:spPr>
          <a:xfrm>
            <a:off x="6431748" y="7557307"/>
            <a:ext cx="446569" cy="485770"/>
          </a:xfrm>
          <a:prstGeom prst="rect">
            <a:avLst/>
          </a:prstGeom>
        </p:spPr>
      </p:pic>
      <p:sp>
        <p:nvSpPr>
          <p:cNvPr id="18" name="TextBox 17">
            <a:extLst>
              <a:ext uri="{FF2B5EF4-FFF2-40B4-BE49-F238E27FC236}">
                <a16:creationId xmlns:a16="http://schemas.microsoft.com/office/drawing/2014/main" id="{AEB97C9F-CE05-970B-C803-6A23252E0753}"/>
              </a:ext>
            </a:extLst>
          </p:cNvPr>
          <p:cNvSpPr txBox="1"/>
          <p:nvPr/>
        </p:nvSpPr>
        <p:spPr>
          <a:xfrm>
            <a:off x="6354204" y="8009312"/>
            <a:ext cx="595603"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pic>
        <p:nvPicPr>
          <p:cNvPr id="19" name="Picture 18">
            <a:extLst>
              <a:ext uri="{FF2B5EF4-FFF2-40B4-BE49-F238E27FC236}">
                <a16:creationId xmlns:a16="http://schemas.microsoft.com/office/drawing/2014/main" id="{12B561E1-9171-5480-F23A-63548BD258E9}"/>
              </a:ext>
            </a:extLst>
          </p:cNvPr>
          <p:cNvPicPr>
            <a:picLocks noChangeAspect="1"/>
          </p:cNvPicPr>
          <p:nvPr/>
        </p:nvPicPr>
        <p:blipFill>
          <a:blip r:embed="rId3"/>
          <a:stretch>
            <a:fillRect/>
          </a:stretch>
        </p:blipFill>
        <p:spPr>
          <a:xfrm>
            <a:off x="6404161" y="1698258"/>
            <a:ext cx="502285" cy="497097"/>
          </a:xfrm>
          <a:prstGeom prst="rect">
            <a:avLst/>
          </a:prstGeom>
          <a:ln>
            <a:noFill/>
          </a:ln>
        </p:spPr>
      </p:pic>
      <p:sp>
        <p:nvSpPr>
          <p:cNvPr id="20" name="TextBox 19">
            <a:extLst>
              <a:ext uri="{FF2B5EF4-FFF2-40B4-BE49-F238E27FC236}">
                <a16:creationId xmlns:a16="http://schemas.microsoft.com/office/drawing/2014/main" id="{A980075F-A1FB-BEE8-77A7-83496824D5C8}"/>
              </a:ext>
            </a:extLst>
          </p:cNvPr>
          <p:cNvSpPr txBox="1"/>
          <p:nvPr/>
        </p:nvSpPr>
        <p:spPr>
          <a:xfrm rot="5400000">
            <a:off x="4107215" y="4577751"/>
            <a:ext cx="5016427" cy="480236"/>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spTree>
    <p:extLst>
      <p:ext uri="{BB962C8B-B14F-4D97-AF65-F5344CB8AC3E}">
        <p14:creationId xmlns:p14="http://schemas.microsoft.com/office/powerpoint/2010/main" val="16086967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E0458CE-443A-364F-8789-74A005FD6D7A}"/>
              </a:ext>
            </a:extLst>
          </p:cNvPr>
          <p:cNvSpPr/>
          <p:nvPr/>
        </p:nvSpPr>
        <p:spPr>
          <a:xfrm>
            <a:off x="3723629" y="1143000"/>
            <a:ext cx="5486400" cy="82296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D169FD88-F75A-D240-BA5C-1270777F914B}"/>
              </a:ext>
            </a:extLst>
          </p:cNvPr>
          <p:cNvPicPr>
            <a:picLocks noChangeAspect="1"/>
          </p:cNvPicPr>
          <p:nvPr/>
        </p:nvPicPr>
        <p:blipFill>
          <a:blip r:embed="rId3"/>
          <a:stretch>
            <a:fillRect/>
          </a:stretch>
        </p:blipFill>
        <p:spPr>
          <a:xfrm>
            <a:off x="3723629" y="2616072"/>
            <a:ext cx="5486400" cy="5486400"/>
          </a:xfrm>
          <a:prstGeom prst="rect">
            <a:avLst/>
          </a:prstGeom>
        </p:spPr>
      </p:pic>
      <p:sp>
        <p:nvSpPr>
          <p:cNvPr id="9" name="TextBox 8">
            <a:extLst>
              <a:ext uri="{FF2B5EF4-FFF2-40B4-BE49-F238E27FC236}">
                <a16:creationId xmlns:a16="http://schemas.microsoft.com/office/drawing/2014/main" id="{E450C318-3B3F-EE4F-B7F4-549BD1731ECF}"/>
              </a:ext>
            </a:extLst>
          </p:cNvPr>
          <p:cNvSpPr txBox="1"/>
          <p:nvPr/>
        </p:nvSpPr>
        <p:spPr>
          <a:xfrm>
            <a:off x="4043285" y="1672517"/>
            <a:ext cx="4847087" cy="1200329"/>
          </a:xfrm>
          <a:prstGeom prst="rect">
            <a:avLst/>
          </a:prstGeom>
          <a:noFill/>
        </p:spPr>
        <p:txBody>
          <a:bodyPr wrap="square" rtlCol="0">
            <a:spAutoFit/>
          </a:bodyPr>
          <a:lstStyle/>
          <a:p>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10" name="TextBox 9">
            <a:extLst>
              <a:ext uri="{FF2B5EF4-FFF2-40B4-BE49-F238E27FC236}">
                <a16:creationId xmlns:a16="http://schemas.microsoft.com/office/drawing/2014/main" id="{4E85F873-B37C-8247-81E9-F8460AB966B5}"/>
              </a:ext>
            </a:extLst>
          </p:cNvPr>
          <p:cNvSpPr txBox="1"/>
          <p:nvPr/>
        </p:nvSpPr>
        <p:spPr>
          <a:xfrm>
            <a:off x="6025106" y="8861738"/>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Tree>
    <p:extLst>
      <p:ext uri="{BB962C8B-B14F-4D97-AF65-F5344CB8AC3E}">
        <p14:creationId xmlns:p14="http://schemas.microsoft.com/office/powerpoint/2010/main" val="1660174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9E0F4A-33FA-4DE1-100E-B389D920F630}"/>
              </a:ext>
            </a:extLst>
          </p:cNvPr>
          <p:cNvSpPr/>
          <p:nvPr/>
        </p:nvSpPr>
        <p:spPr>
          <a:xfrm>
            <a:off x="3723628" y="1465947"/>
            <a:ext cx="5486400" cy="8229600"/>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D2DF59C-01E8-1F90-4907-0ED50897D690}"/>
              </a:ext>
            </a:extLst>
          </p:cNvPr>
          <p:cNvSpPr txBox="1"/>
          <p:nvPr/>
        </p:nvSpPr>
        <p:spPr>
          <a:xfrm>
            <a:off x="3723628" y="1679274"/>
            <a:ext cx="5486400" cy="400110"/>
          </a:xfrm>
          <a:prstGeom prst="rect">
            <a:avLst/>
          </a:prstGeom>
          <a:noFill/>
        </p:spPr>
        <p:txBody>
          <a:bodyPr wrap="square">
            <a:spAutoFit/>
          </a:bodyPr>
          <a:lstStyle/>
          <a:p>
            <a:pPr algn="ctr"/>
            <a:r>
              <a:rPr lang="en-US" sz="2000" b="1" i="1" dirty="0">
                <a:solidFill>
                  <a:schemeClr val="bg1"/>
                </a:solidFill>
                <a:latin typeface="Product Sans" panose="020B0403030502040203" pitchFamily="34" charset="0"/>
              </a:rPr>
              <a:t>Join us for a tour of biological modeling</a:t>
            </a:r>
            <a:endParaRPr lang="en-US" sz="2000" i="1" dirty="0"/>
          </a:p>
        </p:txBody>
      </p:sp>
      <p:sp>
        <p:nvSpPr>
          <p:cNvPr id="7" name="Rectangle 6">
            <a:extLst>
              <a:ext uri="{FF2B5EF4-FFF2-40B4-BE49-F238E27FC236}">
                <a16:creationId xmlns:a16="http://schemas.microsoft.com/office/drawing/2014/main" id="{31A0AEFB-D0E6-6CCA-E41B-7D7FCEC7CBF4}"/>
              </a:ext>
            </a:extLst>
          </p:cNvPr>
          <p:cNvSpPr/>
          <p:nvPr/>
        </p:nvSpPr>
        <p:spPr>
          <a:xfrm>
            <a:off x="7017735" y="9170294"/>
            <a:ext cx="1919024" cy="1093076"/>
          </a:xfrm>
          <a:prstGeom prst="rect">
            <a:avLst/>
          </a:pr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roduct Sans" panose="020B0403030502040203" pitchFamily="34" charset="0"/>
              </a:rPr>
              <a:t>ISBN</a:t>
            </a:r>
          </a:p>
        </p:txBody>
      </p:sp>
      <p:pic>
        <p:nvPicPr>
          <p:cNvPr id="9" name="Picture 8">
            <a:extLst>
              <a:ext uri="{FF2B5EF4-FFF2-40B4-BE49-F238E27FC236}">
                <a16:creationId xmlns:a16="http://schemas.microsoft.com/office/drawing/2014/main" id="{1F4C7026-C75C-DE28-7A59-93F7DECFC97C}"/>
              </a:ext>
            </a:extLst>
          </p:cNvPr>
          <p:cNvPicPr>
            <a:picLocks noChangeAspect="1"/>
          </p:cNvPicPr>
          <p:nvPr/>
        </p:nvPicPr>
        <p:blipFill>
          <a:blip r:embed="rId3"/>
          <a:stretch>
            <a:fillRect/>
          </a:stretch>
        </p:blipFill>
        <p:spPr>
          <a:xfrm>
            <a:off x="4016385" y="6674429"/>
            <a:ext cx="1250731" cy="1250731"/>
          </a:xfrm>
          <a:prstGeom prst="rect">
            <a:avLst/>
          </a:prstGeom>
        </p:spPr>
      </p:pic>
      <p:sp>
        <p:nvSpPr>
          <p:cNvPr id="11" name="TextBox 10">
            <a:extLst>
              <a:ext uri="{FF2B5EF4-FFF2-40B4-BE49-F238E27FC236}">
                <a16:creationId xmlns:a16="http://schemas.microsoft.com/office/drawing/2014/main" id="{CA68C09D-7C1D-481B-497F-31EB048E037C}"/>
              </a:ext>
            </a:extLst>
          </p:cNvPr>
          <p:cNvSpPr txBox="1"/>
          <p:nvPr/>
        </p:nvSpPr>
        <p:spPr>
          <a:xfrm>
            <a:off x="5470530" y="6830434"/>
            <a:ext cx="3366380"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12" name="TextBox 11">
            <a:extLst>
              <a:ext uri="{FF2B5EF4-FFF2-40B4-BE49-F238E27FC236}">
                <a16:creationId xmlns:a16="http://schemas.microsoft.com/office/drawing/2014/main" id="{B4193616-2FA1-A020-D025-67128F608A6A}"/>
              </a:ext>
            </a:extLst>
          </p:cNvPr>
          <p:cNvSpPr txBox="1"/>
          <p:nvPr/>
        </p:nvSpPr>
        <p:spPr>
          <a:xfrm>
            <a:off x="4444933" y="2472521"/>
            <a:ext cx="4043790" cy="2800767"/>
          </a:xfrm>
          <a:prstGeom prst="rect">
            <a:avLst/>
          </a:prstGeom>
          <a:noFill/>
        </p:spPr>
        <p:txBody>
          <a:bodyPr wrap="square">
            <a:spAutoFit/>
          </a:bodyPr>
          <a:lstStyle/>
          <a:p>
            <a:pPr algn="just"/>
            <a:r>
              <a:rPr lang="en-US" sz="1100" i="1" dirty="0">
                <a:solidFill>
                  <a:schemeClr val="bg1"/>
                </a:solidFill>
                <a:latin typeface="XCharter"/>
              </a:rPr>
              <a:t>Biological Modeling: A Short Tour </a:t>
            </a:r>
            <a:r>
              <a:rPr lang="en-US" sz="1100" dirty="0">
                <a:solidFill>
                  <a:schemeClr val="bg1"/>
                </a:solidFill>
                <a:latin typeface="XCharter"/>
              </a:rPr>
              <a:t>offers readers a deep but concise exploration of topics in modeling biological systems at multiple scales of resolution, from the molecular to the cellular.</a:t>
            </a:r>
          </a:p>
          <a:p>
            <a:pPr algn="just"/>
            <a:endParaRPr lang="en-US" sz="1100" dirty="0">
              <a:solidFill>
                <a:schemeClr val="bg1"/>
              </a:solidFill>
              <a:latin typeface="XCharter"/>
            </a:endParaRPr>
          </a:p>
          <a:p>
            <a:pPr algn="just"/>
            <a:r>
              <a:rPr lang="en-US" sz="1100" dirty="0">
                <a:solidFill>
                  <a:schemeClr val="bg1"/>
                </a:solidFill>
                <a:latin typeface="XCharter"/>
              </a:rPr>
              <a:t>Each chapter asks a single biological question, from why zebras have stripes, to how bacteria explore their world intelligently, to why the SARS-CoV-2 spike protein was so effective at binding to human cells. It then introduces topics in biological modeling needed to answer these questions.</a:t>
            </a:r>
          </a:p>
          <a:p>
            <a:pPr algn="just"/>
            <a:endParaRPr lang="en-US" sz="1100" dirty="0">
              <a:solidFill>
                <a:schemeClr val="bg1"/>
              </a:solidFill>
              <a:latin typeface="XCharter"/>
            </a:endParaRPr>
          </a:p>
          <a:p>
            <a:pPr algn="just"/>
            <a:r>
              <a:rPr lang="en-US" sz="1100" dirty="0">
                <a:solidFill>
                  <a:schemeClr val="bg1"/>
                </a:solidFill>
                <a:latin typeface="XCharter"/>
              </a:rPr>
              <a:t>The book website (</a:t>
            </a:r>
            <a:r>
              <a:rPr lang="en-US" sz="1100" dirty="0">
                <a:solidFill>
                  <a:schemeClr val="bg1"/>
                </a:solidFill>
                <a:latin typeface="XCharter"/>
                <a:hlinkClick r:id="rId4">
                  <a:extLst>
                    <a:ext uri="{A12FA001-AC4F-418D-AE19-62706E023703}">
                      <ahyp:hlinkClr xmlns:ahyp="http://schemas.microsoft.com/office/drawing/2018/hyperlinkcolor" val="tx"/>
                    </a:ext>
                  </a:extLst>
                </a:hlinkClick>
              </a:rPr>
              <a:t>biologicalmodeling.org</a:t>
            </a:r>
            <a:r>
              <a:rPr lang="en-US" sz="1100" dirty="0">
                <a:solidFill>
                  <a:schemeClr val="bg1"/>
                </a:solidFill>
                <a:latin typeface="XCharter"/>
              </a:rPr>
              <a:t>) provides a free online course containing dozens of interactive tutorials allowing readers to build and explore the models introduced in this book. The course was produced because of the hard work of talented students at Carnegie Mellon University, and these students appear as chapter co-authors.</a:t>
            </a:r>
          </a:p>
        </p:txBody>
      </p:sp>
      <p:pic>
        <p:nvPicPr>
          <p:cNvPr id="2" name="Picture 1">
            <a:extLst>
              <a:ext uri="{FF2B5EF4-FFF2-40B4-BE49-F238E27FC236}">
                <a16:creationId xmlns:a16="http://schemas.microsoft.com/office/drawing/2014/main" id="{F15322A2-5E46-8D4B-5220-EC1F9124E5FD}"/>
              </a:ext>
            </a:extLst>
          </p:cNvPr>
          <p:cNvPicPr>
            <a:picLocks noChangeAspect="1"/>
          </p:cNvPicPr>
          <p:nvPr/>
        </p:nvPicPr>
        <p:blipFill rotWithShape="1">
          <a:blip r:embed="rId5"/>
          <a:srcRect l="14633" t="34873" r="27529" b="26390"/>
          <a:stretch/>
        </p:blipFill>
        <p:spPr>
          <a:xfrm>
            <a:off x="3947538" y="9496095"/>
            <a:ext cx="1522992" cy="530299"/>
          </a:xfrm>
          <a:prstGeom prst="rect">
            <a:avLst/>
          </a:prstGeom>
        </p:spPr>
      </p:pic>
    </p:spTree>
    <p:extLst>
      <p:ext uri="{BB962C8B-B14F-4D97-AF65-F5344CB8AC3E}">
        <p14:creationId xmlns:p14="http://schemas.microsoft.com/office/powerpoint/2010/main" val="2530261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9E0F4A-33FA-4DE1-100E-B389D920F630}"/>
              </a:ext>
            </a:extLst>
          </p:cNvPr>
          <p:cNvSpPr/>
          <p:nvPr/>
        </p:nvSpPr>
        <p:spPr>
          <a:xfrm>
            <a:off x="3688233" y="1242314"/>
            <a:ext cx="1013363" cy="6659373"/>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D2DF59C-01E8-1F90-4907-0ED50897D690}"/>
              </a:ext>
            </a:extLst>
          </p:cNvPr>
          <p:cNvSpPr txBox="1"/>
          <p:nvPr/>
        </p:nvSpPr>
        <p:spPr>
          <a:xfrm>
            <a:off x="3688233" y="1400197"/>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2" name="Picture 1">
            <a:extLst>
              <a:ext uri="{FF2B5EF4-FFF2-40B4-BE49-F238E27FC236}">
                <a16:creationId xmlns:a16="http://schemas.microsoft.com/office/drawing/2014/main" id="{F15322A2-5E46-8D4B-5220-EC1F9124E5FD}"/>
              </a:ext>
            </a:extLst>
          </p:cNvPr>
          <p:cNvPicPr>
            <a:picLocks noChangeAspect="1"/>
          </p:cNvPicPr>
          <p:nvPr/>
        </p:nvPicPr>
        <p:blipFill rotWithShape="1">
          <a:blip r:embed="rId3"/>
          <a:srcRect l="14633" t="34873" r="67044" b="26390"/>
          <a:stretch/>
        </p:blipFill>
        <p:spPr>
          <a:xfrm>
            <a:off x="3953679" y="6808507"/>
            <a:ext cx="482468" cy="530299"/>
          </a:xfrm>
          <a:prstGeom prst="rect">
            <a:avLst/>
          </a:prstGeom>
        </p:spPr>
      </p:pic>
      <p:sp>
        <p:nvSpPr>
          <p:cNvPr id="10" name="TextBox 9">
            <a:extLst>
              <a:ext uri="{FF2B5EF4-FFF2-40B4-BE49-F238E27FC236}">
                <a16:creationId xmlns:a16="http://schemas.microsoft.com/office/drawing/2014/main" id="{3024167D-2C74-8E3E-63E4-C2CF035FFE60}"/>
              </a:ext>
            </a:extLst>
          </p:cNvPr>
          <p:cNvSpPr txBox="1"/>
          <p:nvPr/>
        </p:nvSpPr>
        <p:spPr>
          <a:xfrm>
            <a:off x="3567363" y="7283876"/>
            <a:ext cx="1255100" cy="523220"/>
          </a:xfrm>
          <a:prstGeom prst="rect">
            <a:avLst/>
          </a:prstGeom>
          <a:noFill/>
        </p:spPr>
        <p:txBody>
          <a:bodyPr wrap="square">
            <a:spAutoFit/>
          </a:bodyPr>
          <a:lstStyle/>
          <a:p>
            <a:pPr algn="ctr"/>
            <a:r>
              <a:rPr lang="en-US" sz="1400" dirty="0">
                <a:solidFill>
                  <a:schemeClr val="bg1"/>
                </a:solidFill>
                <a:latin typeface="Optima" panose="02000503060000020004" pitchFamily="2" charset="0"/>
              </a:rPr>
              <a:t>Philomath</a:t>
            </a:r>
            <a:br>
              <a:rPr lang="en-US" sz="1400" dirty="0">
                <a:solidFill>
                  <a:schemeClr val="bg1"/>
                </a:solidFill>
                <a:latin typeface="Optima" panose="02000503060000020004" pitchFamily="2" charset="0"/>
              </a:rPr>
            </a:br>
            <a:r>
              <a:rPr lang="en-US" sz="1400" dirty="0">
                <a:solidFill>
                  <a:schemeClr val="bg1"/>
                </a:solidFill>
                <a:latin typeface="Optima" panose="02000503060000020004" pitchFamily="2" charset="0"/>
              </a:rPr>
              <a:t>Press</a:t>
            </a:r>
            <a:endParaRPr lang="en-US" sz="1400" dirty="0">
              <a:latin typeface="Optima" panose="02000503060000020004" pitchFamily="2" charset="0"/>
            </a:endParaRPr>
          </a:p>
        </p:txBody>
      </p:sp>
      <p:sp>
        <p:nvSpPr>
          <p:cNvPr id="13" name="TextBox 12">
            <a:extLst>
              <a:ext uri="{FF2B5EF4-FFF2-40B4-BE49-F238E27FC236}">
                <a16:creationId xmlns:a16="http://schemas.microsoft.com/office/drawing/2014/main" id="{A232B38B-4844-FB57-02A9-46E4509B48DF}"/>
              </a:ext>
            </a:extLst>
          </p:cNvPr>
          <p:cNvSpPr txBox="1"/>
          <p:nvPr/>
        </p:nvSpPr>
        <p:spPr>
          <a:xfrm rot="5400000">
            <a:off x="2856036" y="4020651"/>
            <a:ext cx="2677757" cy="707886"/>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a:t>
            </a:r>
            <a:br>
              <a:rPr lang="en-US" sz="2000" b="1" dirty="0">
                <a:solidFill>
                  <a:schemeClr val="bg1"/>
                </a:solidFill>
                <a:latin typeface="Product Sans" panose="020B0403030502040203" pitchFamily="34" charset="0"/>
              </a:rPr>
            </a:br>
            <a:r>
              <a:rPr lang="en-US" sz="2000" b="1" i="1" dirty="0">
                <a:solidFill>
                  <a:schemeClr val="bg1"/>
                </a:solidFill>
                <a:latin typeface="Product Sans" panose="020B0403030502040203" pitchFamily="34" charset="0"/>
              </a:rPr>
              <a:t>A Short Tour</a:t>
            </a:r>
            <a:endParaRPr lang="en-US" sz="2000" dirty="0"/>
          </a:p>
        </p:txBody>
      </p:sp>
      <p:pic>
        <p:nvPicPr>
          <p:cNvPr id="16" name="Picture 15">
            <a:extLst>
              <a:ext uri="{FF2B5EF4-FFF2-40B4-BE49-F238E27FC236}">
                <a16:creationId xmlns:a16="http://schemas.microsoft.com/office/drawing/2014/main" id="{6F7FC24B-221E-1BB2-B198-1674A53EA70E}"/>
              </a:ext>
            </a:extLst>
          </p:cNvPr>
          <p:cNvPicPr>
            <a:picLocks noChangeAspect="1"/>
          </p:cNvPicPr>
          <p:nvPr/>
        </p:nvPicPr>
        <p:blipFill>
          <a:blip r:embed="rId4"/>
          <a:stretch>
            <a:fillRect/>
          </a:stretch>
        </p:blipFill>
        <p:spPr>
          <a:xfrm>
            <a:off x="3818731" y="1746342"/>
            <a:ext cx="752367" cy="752367"/>
          </a:xfrm>
          <a:prstGeom prst="rect">
            <a:avLst/>
          </a:prstGeom>
        </p:spPr>
      </p:pic>
    </p:spTree>
    <p:extLst>
      <p:ext uri="{BB962C8B-B14F-4D97-AF65-F5344CB8AC3E}">
        <p14:creationId xmlns:p14="http://schemas.microsoft.com/office/powerpoint/2010/main" val="1047322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B71647-BA2E-7F43-A9D7-AF4B602CDA2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l="3436" t="20732" r="3347" b="17920"/>
          <a:stretch/>
        </p:blipFill>
        <p:spPr>
          <a:xfrm>
            <a:off x="2983865" y="2525933"/>
            <a:ext cx="6217920" cy="4092139"/>
          </a:xfrm>
          <a:prstGeom prst="rect">
            <a:avLst/>
          </a:prstGeom>
        </p:spPr>
      </p:pic>
      <p:pic>
        <p:nvPicPr>
          <p:cNvPr id="3" name="Picture 2">
            <a:extLst>
              <a:ext uri="{FF2B5EF4-FFF2-40B4-BE49-F238E27FC236}">
                <a16:creationId xmlns:a16="http://schemas.microsoft.com/office/drawing/2014/main" id="{7C65573D-D927-A34A-AE77-97EBF98401EF}"/>
              </a:ext>
            </a:extLst>
          </p:cNvPr>
          <p:cNvPicPr>
            <a:picLocks noChangeAspect="1"/>
          </p:cNvPicPr>
          <p:nvPr/>
        </p:nvPicPr>
        <p:blipFill rotWithShape="1">
          <a:blip r:embed="rId5"/>
          <a:srcRect l="18378" t="6549" r="21205" b="7220"/>
          <a:stretch/>
        </p:blipFill>
        <p:spPr>
          <a:xfrm>
            <a:off x="6221078" y="2869233"/>
            <a:ext cx="2859578" cy="3748836"/>
          </a:xfrm>
          <a:prstGeom prst="rect">
            <a:avLst/>
          </a:prstGeom>
        </p:spPr>
      </p:pic>
    </p:spTree>
    <p:extLst>
      <p:ext uri="{BB962C8B-B14F-4D97-AF65-F5344CB8AC3E}">
        <p14:creationId xmlns:p14="http://schemas.microsoft.com/office/powerpoint/2010/main" val="4290787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879906-A7A0-6740-AE44-5B31D7F5E106}"/>
              </a:ext>
            </a:extLst>
          </p:cNvPr>
          <p:cNvPicPr>
            <a:picLocks noChangeAspect="1"/>
          </p:cNvPicPr>
          <p:nvPr/>
        </p:nvPicPr>
        <p:blipFill rotWithShape="1">
          <a:blip r:embed="rId3"/>
          <a:srcRect l="25520" t="10099" r="24641" b="9095"/>
          <a:stretch/>
        </p:blipFill>
        <p:spPr>
          <a:xfrm>
            <a:off x="3358341" y="-714894"/>
            <a:ext cx="8179725" cy="10167534"/>
          </a:xfrm>
          <a:prstGeom prst="rect">
            <a:avLst/>
          </a:prstGeom>
        </p:spPr>
      </p:pic>
    </p:spTree>
    <p:extLst>
      <p:ext uri="{BB962C8B-B14F-4D97-AF65-F5344CB8AC3E}">
        <p14:creationId xmlns:p14="http://schemas.microsoft.com/office/powerpoint/2010/main" val="2848827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B71647-BA2E-7F43-A9D7-AF4B602CDA2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l="3436" t="20732" r="3347" b="17920"/>
          <a:stretch/>
        </p:blipFill>
        <p:spPr>
          <a:xfrm>
            <a:off x="174163" y="0"/>
            <a:ext cx="13313092" cy="8761615"/>
          </a:xfrm>
          <a:prstGeom prst="rect">
            <a:avLst/>
          </a:prstGeom>
        </p:spPr>
      </p:pic>
      <p:pic>
        <p:nvPicPr>
          <p:cNvPr id="7" name="Picture 6">
            <a:extLst>
              <a:ext uri="{FF2B5EF4-FFF2-40B4-BE49-F238E27FC236}">
                <a16:creationId xmlns:a16="http://schemas.microsoft.com/office/drawing/2014/main" id="{7444A07B-1ACC-6144-93B3-2EB6B3F21A99}"/>
              </a:ext>
            </a:extLst>
          </p:cNvPr>
          <p:cNvPicPr>
            <a:picLocks noChangeAspect="1"/>
          </p:cNvPicPr>
          <p:nvPr/>
        </p:nvPicPr>
        <p:blipFill rotWithShape="1">
          <a:blip r:embed="rId5"/>
          <a:srcRect l="25520" t="10099" r="24641" b="9095"/>
          <a:stretch/>
        </p:blipFill>
        <p:spPr>
          <a:xfrm>
            <a:off x="7032568" y="464412"/>
            <a:ext cx="6683820" cy="8308099"/>
          </a:xfrm>
          <a:prstGeom prst="rect">
            <a:avLst/>
          </a:prstGeom>
        </p:spPr>
      </p:pic>
    </p:spTree>
    <p:extLst>
      <p:ext uri="{BB962C8B-B14F-4D97-AF65-F5344CB8AC3E}">
        <p14:creationId xmlns:p14="http://schemas.microsoft.com/office/powerpoint/2010/main" val="3772175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0B71647-BA2E-7F43-A9D7-AF4B602CDA2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l="3436" t="44475" r="3347" b="36184"/>
          <a:stretch/>
        </p:blipFill>
        <p:spPr>
          <a:xfrm>
            <a:off x="-36613" y="1809751"/>
            <a:ext cx="13313092" cy="2762249"/>
          </a:xfrm>
          <a:prstGeom prst="rect">
            <a:avLst/>
          </a:prstGeom>
        </p:spPr>
      </p:pic>
      <p:pic>
        <p:nvPicPr>
          <p:cNvPr id="6" name="Picture 5">
            <a:extLst>
              <a:ext uri="{FF2B5EF4-FFF2-40B4-BE49-F238E27FC236}">
                <a16:creationId xmlns:a16="http://schemas.microsoft.com/office/drawing/2014/main" id="{9EBFFC57-0175-8546-9809-01B415DB26C8}"/>
              </a:ext>
            </a:extLst>
          </p:cNvPr>
          <p:cNvPicPr>
            <a:picLocks noChangeAspect="1"/>
          </p:cNvPicPr>
          <p:nvPr/>
        </p:nvPicPr>
        <p:blipFill rotWithShape="1">
          <a:blip r:embed="rId5"/>
          <a:srcRect l="25520" t="10099" r="24641" b="9095"/>
          <a:stretch/>
        </p:blipFill>
        <p:spPr>
          <a:xfrm>
            <a:off x="10317252" y="1992765"/>
            <a:ext cx="1989048" cy="2472420"/>
          </a:xfrm>
          <a:prstGeom prst="rect">
            <a:avLst/>
          </a:prstGeom>
        </p:spPr>
      </p:pic>
    </p:spTree>
    <p:extLst>
      <p:ext uri="{BB962C8B-B14F-4D97-AF65-F5344CB8AC3E}">
        <p14:creationId xmlns:p14="http://schemas.microsoft.com/office/powerpoint/2010/main" val="3993144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7F5125F-F287-4700-FF04-C3952B75C1E5}"/>
              </a:ext>
            </a:extLst>
          </p:cNvPr>
          <p:cNvPicPr>
            <a:picLocks noChangeAspect="1"/>
          </p:cNvPicPr>
          <p:nvPr/>
        </p:nvPicPr>
        <p:blipFill rotWithShape="1">
          <a:blip r:embed="rId2"/>
          <a:srcRect l="7451" b="12950"/>
          <a:stretch/>
        </p:blipFill>
        <p:spPr>
          <a:xfrm>
            <a:off x="0" y="628632"/>
            <a:ext cx="13276130" cy="7886736"/>
          </a:xfrm>
          <a:prstGeom prst="rect">
            <a:avLst/>
          </a:prstGeom>
        </p:spPr>
      </p:pic>
      <p:sp>
        <p:nvSpPr>
          <p:cNvPr id="6" name="Rectangle 5">
            <a:extLst>
              <a:ext uri="{FF2B5EF4-FFF2-40B4-BE49-F238E27FC236}">
                <a16:creationId xmlns:a16="http://schemas.microsoft.com/office/drawing/2014/main" id="{7E6AADDB-8FDB-65CE-DAC4-C93C42F8E964}"/>
              </a:ext>
            </a:extLst>
          </p:cNvPr>
          <p:cNvSpPr/>
          <p:nvPr/>
        </p:nvSpPr>
        <p:spPr>
          <a:xfrm>
            <a:off x="882869" y="628632"/>
            <a:ext cx="11252304" cy="7120521"/>
          </a:xfrm>
          <a:prstGeom prst="rect">
            <a:avLst/>
          </a:prstGeom>
          <a:solidFill>
            <a:srgbClr val="9E01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7EBD8D9A-120A-F3E7-A730-34EF0B9C1793}"/>
              </a:ext>
            </a:extLst>
          </p:cNvPr>
          <p:cNvPicPr>
            <a:picLocks noChangeAspect="1"/>
          </p:cNvPicPr>
          <p:nvPr/>
        </p:nvPicPr>
        <p:blipFill rotWithShape="1">
          <a:blip r:embed="rId3"/>
          <a:srcRect l="8950" t="9563" r="9689" b="8728"/>
          <a:stretch/>
        </p:blipFill>
        <p:spPr>
          <a:xfrm>
            <a:off x="7302137" y="2427988"/>
            <a:ext cx="4171974" cy="4189770"/>
          </a:xfrm>
          <a:prstGeom prst="rect">
            <a:avLst/>
          </a:prstGeom>
        </p:spPr>
      </p:pic>
      <p:sp>
        <p:nvSpPr>
          <p:cNvPr id="8" name="TextBox 7">
            <a:extLst>
              <a:ext uri="{FF2B5EF4-FFF2-40B4-BE49-F238E27FC236}">
                <a16:creationId xmlns:a16="http://schemas.microsoft.com/office/drawing/2014/main" id="{686FDBFE-8B57-ADC9-BBC0-C0BCF8281F54}"/>
              </a:ext>
            </a:extLst>
          </p:cNvPr>
          <p:cNvSpPr txBox="1"/>
          <p:nvPr/>
        </p:nvSpPr>
        <p:spPr>
          <a:xfrm>
            <a:off x="7022081" y="945986"/>
            <a:ext cx="4847087" cy="1200329"/>
          </a:xfrm>
          <a:prstGeom prst="rect">
            <a:avLst/>
          </a:prstGeom>
          <a:noFill/>
        </p:spPr>
        <p:txBody>
          <a:bodyPr wrap="square" rtlCol="0">
            <a:spAutoFit/>
          </a:bodyPr>
          <a:lstStyle/>
          <a:p>
            <a:r>
              <a:rPr lang="en-US" sz="4000" b="1" dirty="0">
                <a:solidFill>
                  <a:schemeClr val="bg1"/>
                </a:solidFill>
                <a:latin typeface="Product Sans" panose="020B0403030502040203" pitchFamily="34" charset="0"/>
              </a:rPr>
              <a:t>Biological Modeling</a:t>
            </a:r>
          </a:p>
          <a:p>
            <a:pPr algn="ctr"/>
            <a:r>
              <a:rPr lang="en-US" sz="3200" i="1" dirty="0">
                <a:solidFill>
                  <a:schemeClr val="bg1"/>
                </a:solidFill>
                <a:latin typeface="Product Sans" panose="020B0403030502040203" pitchFamily="34" charset="0"/>
              </a:rPr>
              <a:t>A Short Tour</a:t>
            </a:r>
          </a:p>
        </p:txBody>
      </p:sp>
      <p:sp>
        <p:nvSpPr>
          <p:cNvPr id="9" name="TextBox 8">
            <a:extLst>
              <a:ext uri="{FF2B5EF4-FFF2-40B4-BE49-F238E27FC236}">
                <a16:creationId xmlns:a16="http://schemas.microsoft.com/office/drawing/2014/main" id="{3DE0DACA-FF50-5CB1-32C5-E242E104919C}"/>
              </a:ext>
            </a:extLst>
          </p:cNvPr>
          <p:cNvSpPr txBox="1"/>
          <p:nvPr/>
        </p:nvSpPr>
        <p:spPr>
          <a:xfrm>
            <a:off x="8485040" y="7105458"/>
            <a:ext cx="3087888" cy="400110"/>
          </a:xfrm>
          <a:prstGeom prst="rect">
            <a:avLst/>
          </a:prstGeom>
          <a:noFill/>
        </p:spPr>
        <p:txBody>
          <a:bodyPr wrap="square" rtlCol="0">
            <a:spAutoFit/>
          </a:bodyPr>
          <a:lstStyle/>
          <a:p>
            <a:pPr algn="r"/>
            <a:r>
              <a:rPr lang="en-US" sz="2000" dirty="0">
                <a:solidFill>
                  <a:schemeClr val="bg1"/>
                </a:solidFill>
                <a:latin typeface="Product Sans" panose="020B0403030502040203" pitchFamily="34" charset="0"/>
              </a:rPr>
              <a:t>Phillip </a:t>
            </a:r>
            <a:r>
              <a:rPr lang="en-US" sz="2000" dirty="0" err="1">
                <a:solidFill>
                  <a:schemeClr val="bg1"/>
                </a:solidFill>
                <a:latin typeface="Product Sans" panose="020B0403030502040203" pitchFamily="34" charset="0"/>
              </a:rPr>
              <a:t>Compeau</a:t>
            </a:r>
            <a:endParaRPr lang="en-US" sz="2000" dirty="0">
              <a:solidFill>
                <a:schemeClr val="bg1"/>
              </a:solidFill>
              <a:latin typeface="Product Sans" panose="020B0403030502040203" pitchFamily="34" charset="0"/>
            </a:endParaRPr>
          </a:p>
        </p:txBody>
      </p:sp>
      <p:sp>
        <p:nvSpPr>
          <p:cNvPr id="10" name="TextBox 9">
            <a:extLst>
              <a:ext uri="{FF2B5EF4-FFF2-40B4-BE49-F238E27FC236}">
                <a16:creationId xmlns:a16="http://schemas.microsoft.com/office/drawing/2014/main" id="{BDAA3E89-A4EF-EC7A-61FD-878C4A606A90}"/>
              </a:ext>
            </a:extLst>
          </p:cNvPr>
          <p:cNvSpPr txBox="1"/>
          <p:nvPr/>
        </p:nvSpPr>
        <p:spPr>
          <a:xfrm>
            <a:off x="1212849" y="1003021"/>
            <a:ext cx="4725103" cy="384721"/>
          </a:xfrm>
          <a:prstGeom prst="rect">
            <a:avLst/>
          </a:prstGeom>
          <a:noFill/>
        </p:spPr>
        <p:txBody>
          <a:bodyPr wrap="square">
            <a:spAutoFit/>
          </a:bodyPr>
          <a:lstStyle/>
          <a:p>
            <a:pPr algn="ctr"/>
            <a:r>
              <a:rPr lang="en-US" sz="1900" b="1" i="1" dirty="0">
                <a:solidFill>
                  <a:schemeClr val="bg1"/>
                </a:solidFill>
                <a:latin typeface="Product Sans" panose="020B0403030502040203" pitchFamily="34" charset="0"/>
              </a:rPr>
              <a:t>Join us for a tour of biological modeling</a:t>
            </a:r>
            <a:endParaRPr lang="en-US" sz="1900" i="1" dirty="0"/>
          </a:p>
        </p:txBody>
      </p:sp>
      <p:pic>
        <p:nvPicPr>
          <p:cNvPr id="11" name="Picture 10">
            <a:extLst>
              <a:ext uri="{FF2B5EF4-FFF2-40B4-BE49-F238E27FC236}">
                <a16:creationId xmlns:a16="http://schemas.microsoft.com/office/drawing/2014/main" id="{5484A363-8F72-C929-3365-1ACFF35E3E7A}"/>
              </a:ext>
            </a:extLst>
          </p:cNvPr>
          <p:cNvPicPr>
            <a:picLocks noChangeAspect="1"/>
          </p:cNvPicPr>
          <p:nvPr/>
        </p:nvPicPr>
        <p:blipFill>
          <a:blip r:embed="rId4"/>
          <a:stretch>
            <a:fillRect/>
          </a:stretch>
        </p:blipFill>
        <p:spPr>
          <a:xfrm>
            <a:off x="1333836" y="5161681"/>
            <a:ext cx="1281018" cy="1337966"/>
          </a:xfrm>
          <a:prstGeom prst="rect">
            <a:avLst/>
          </a:prstGeom>
        </p:spPr>
      </p:pic>
      <p:sp>
        <p:nvSpPr>
          <p:cNvPr id="12" name="TextBox 11">
            <a:extLst>
              <a:ext uri="{FF2B5EF4-FFF2-40B4-BE49-F238E27FC236}">
                <a16:creationId xmlns:a16="http://schemas.microsoft.com/office/drawing/2014/main" id="{94232BC6-8C31-81FE-4A16-FF20AE8C4575}"/>
              </a:ext>
            </a:extLst>
          </p:cNvPr>
          <p:cNvSpPr txBox="1"/>
          <p:nvPr/>
        </p:nvSpPr>
        <p:spPr>
          <a:xfrm>
            <a:off x="2735840" y="5361305"/>
            <a:ext cx="3202112" cy="938719"/>
          </a:xfrm>
          <a:prstGeom prst="rect">
            <a:avLst/>
          </a:prstGeom>
          <a:noFill/>
        </p:spPr>
        <p:txBody>
          <a:bodyPr wrap="square">
            <a:spAutoFit/>
          </a:bodyPr>
          <a:lstStyle/>
          <a:p>
            <a:pPr algn="just"/>
            <a:r>
              <a:rPr lang="en-US" sz="1100" dirty="0">
                <a:solidFill>
                  <a:schemeClr val="bg1"/>
                </a:solidFill>
                <a:latin typeface="XCharter Roman" panose="02000503000000000000" pitchFamily="2" charset="0"/>
              </a:rPr>
              <a:t>Phillip </a:t>
            </a:r>
            <a:r>
              <a:rPr lang="en-US" sz="1100" dirty="0" err="1">
                <a:solidFill>
                  <a:schemeClr val="bg1"/>
                </a:solidFill>
                <a:latin typeface="XCharter Roman" panose="02000503000000000000" pitchFamily="2" charset="0"/>
              </a:rPr>
              <a:t>Compeau</a:t>
            </a:r>
            <a:r>
              <a:rPr lang="en-US" sz="1100" dirty="0">
                <a:solidFill>
                  <a:schemeClr val="bg1"/>
                </a:solidFill>
                <a:latin typeface="XCharter Roman" panose="02000503000000000000" pitchFamily="2" charset="0"/>
              </a:rPr>
              <a:t>, Ph.D. is an Associate (Teaching) Professor in the Computational Biology Department at Carnegie Mellon University. He is the founder of scalable online education projects that have reached over a million learners worldwide.</a:t>
            </a:r>
            <a:endParaRPr lang="en-US" sz="1100" dirty="0">
              <a:latin typeface="XCharter Roman" panose="02000503000000000000" pitchFamily="2" charset="0"/>
            </a:endParaRPr>
          </a:p>
        </p:txBody>
      </p:sp>
      <p:sp>
        <p:nvSpPr>
          <p:cNvPr id="13" name="TextBox 12">
            <a:extLst>
              <a:ext uri="{FF2B5EF4-FFF2-40B4-BE49-F238E27FC236}">
                <a16:creationId xmlns:a16="http://schemas.microsoft.com/office/drawing/2014/main" id="{A7ACB4A9-AE53-8D5D-A62D-087E490782D5}"/>
              </a:ext>
            </a:extLst>
          </p:cNvPr>
          <p:cNvSpPr txBox="1"/>
          <p:nvPr/>
        </p:nvSpPr>
        <p:spPr>
          <a:xfrm>
            <a:off x="1273062" y="1879018"/>
            <a:ext cx="4664890" cy="2462213"/>
          </a:xfrm>
          <a:prstGeom prst="rect">
            <a:avLst/>
          </a:prstGeom>
          <a:noFill/>
        </p:spPr>
        <p:txBody>
          <a:bodyPr wrap="square">
            <a:spAutoFit/>
          </a:bodyPr>
          <a:lstStyle/>
          <a:p>
            <a:pPr algn="just"/>
            <a:r>
              <a:rPr lang="en-US" sz="1100" i="1" dirty="0">
                <a:solidFill>
                  <a:schemeClr val="bg1"/>
                </a:solidFill>
                <a:latin typeface="XCharter"/>
              </a:rPr>
              <a:t>Biological Modeling: A Short Tour </a:t>
            </a:r>
            <a:r>
              <a:rPr lang="en-US" sz="1100" dirty="0">
                <a:solidFill>
                  <a:schemeClr val="bg1"/>
                </a:solidFill>
                <a:latin typeface="XCharter"/>
              </a:rPr>
              <a:t>offers readers a deep but concise exploration of topics in modeling biological systems at multiple scales of cellular and molecular resolution.</a:t>
            </a:r>
          </a:p>
          <a:p>
            <a:pPr algn="just"/>
            <a:endParaRPr lang="en-US" sz="1100" dirty="0">
              <a:solidFill>
                <a:schemeClr val="bg1"/>
              </a:solidFill>
              <a:latin typeface="XCharter"/>
            </a:endParaRPr>
          </a:p>
          <a:p>
            <a:pPr algn="just"/>
            <a:r>
              <a:rPr lang="en-US" sz="1100" dirty="0">
                <a:solidFill>
                  <a:schemeClr val="bg1"/>
                </a:solidFill>
                <a:latin typeface="XCharter"/>
              </a:rPr>
              <a:t>Each chapter poses a single biological question, from why zebras have stripes, to how bacteria explore their world intelligently, to why the SARS-CoV-2 spike protein was so effective at binding to human cells. It then introduces the modeling concepts needed to answer these questions.</a:t>
            </a:r>
          </a:p>
          <a:p>
            <a:pPr algn="just"/>
            <a:endParaRPr lang="en-US" sz="1100" dirty="0">
              <a:solidFill>
                <a:schemeClr val="bg1"/>
              </a:solidFill>
              <a:latin typeface="XCharter"/>
            </a:endParaRPr>
          </a:p>
          <a:p>
            <a:pPr algn="just"/>
            <a:r>
              <a:rPr lang="en-US" sz="1100" dirty="0">
                <a:solidFill>
                  <a:schemeClr val="bg1"/>
                </a:solidFill>
                <a:latin typeface="XCharter"/>
              </a:rPr>
              <a:t>The book website (</a:t>
            </a:r>
            <a:r>
              <a:rPr lang="en-US" sz="1100" dirty="0">
                <a:solidFill>
                  <a:schemeClr val="bg1"/>
                </a:solidFill>
                <a:latin typeface="XCharter"/>
                <a:hlinkClick r:id="rId5">
                  <a:extLst>
                    <a:ext uri="{A12FA001-AC4F-418D-AE19-62706E023703}">
                      <ahyp:hlinkClr xmlns:ahyp="http://schemas.microsoft.com/office/drawing/2018/hyperlinkcolor" val="tx"/>
                    </a:ext>
                  </a:extLst>
                </a:hlinkClick>
              </a:rPr>
              <a:t>biologicalmodeling.org</a:t>
            </a:r>
            <a:r>
              <a:rPr lang="en-US" sz="1100" dirty="0">
                <a:solidFill>
                  <a:schemeClr val="bg1"/>
                </a:solidFill>
                <a:latin typeface="XCharter"/>
              </a:rPr>
              <a:t>) provides a free online course containing dozens of interactive tutorials allowing readers to build and explore the models introduced in this book. The course was produced with the help of talented students at Carnegie Mellon University who appear in this book as chapter co-authors.</a:t>
            </a:r>
          </a:p>
        </p:txBody>
      </p:sp>
      <p:pic>
        <p:nvPicPr>
          <p:cNvPr id="14" name="Picture 13">
            <a:extLst>
              <a:ext uri="{FF2B5EF4-FFF2-40B4-BE49-F238E27FC236}">
                <a16:creationId xmlns:a16="http://schemas.microsoft.com/office/drawing/2014/main" id="{F9A3D292-70D8-CB19-BED2-9CF24BFD3527}"/>
              </a:ext>
            </a:extLst>
          </p:cNvPr>
          <p:cNvPicPr>
            <a:picLocks noChangeAspect="1"/>
          </p:cNvPicPr>
          <p:nvPr/>
        </p:nvPicPr>
        <p:blipFill rotWithShape="1">
          <a:blip r:embed="rId6"/>
          <a:srcRect l="14633" t="34873" r="27529" b="26390"/>
          <a:stretch/>
        </p:blipFill>
        <p:spPr>
          <a:xfrm>
            <a:off x="1212849" y="6923017"/>
            <a:ext cx="1522992" cy="530299"/>
          </a:xfrm>
          <a:prstGeom prst="rect">
            <a:avLst/>
          </a:prstGeom>
        </p:spPr>
      </p:pic>
      <p:pic>
        <p:nvPicPr>
          <p:cNvPr id="15" name="Picture 14">
            <a:extLst>
              <a:ext uri="{FF2B5EF4-FFF2-40B4-BE49-F238E27FC236}">
                <a16:creationId xmlns:a16="http://schemas.microsoft.com/office/drawing/2014/main" id="{0942F647-EA84-AB17-49D6-65003831E899}"/>
              </a:ext>
            </a:extLst>
          </p:cNvPr>
          <p:cNvPicPr>
            <a:picLocks noChangeAspect="1"/>
          </p:cNvPicPr>
          <p:nvPr/>
        </p:nvPicPr>
        <p:blipFill>
          <a:blip r:embed="rId7"/>
          <a:stretch>
            <a:fillRect/>
          </a:stretch>
        </p:blipFill>
        <p:spPr>
          <a:xfrm>
            <a:off x="4819208" y="6661800"/>
            <a:ext cx="1003330" cy="791516"/>
          </a:xfrm>
          <a:prstGeom prst="rect">
            <a:avLst/>
          </a:prstGeom>
        </p:spPr>
      </p:pic>
      <p:sp>
        <p:nvSpPr>
          <p:cNvPr id="16" name="TextBox 15">
            <a:extLst>
              <a:ext uri="{FF2B5EF4-FFF2-40B4-BE49-F238E27FC236}">
                <a16:creationId xmlns:a16="http://schemas.microsoft.com/office/drawing/2014/main" id="{8F1F8D28-C97A-8247-786A-CEFA610BC234}"/>
              </a:ext>
            </a:extLst>
          </p:cNvPr>
          <p:cNvSpPr txBox="1"/>
          <p:nvPr/>
        </p:nvSpPr>
        <p:spPr>
          <a:xfrm rot="5400000">
            <a:off x="6029977" y="1140246"/>
            <a:ext cx="1013363" cy="307777"/>
          </a:xfrm>
          <a:prstGeom prst="rect">
            <a:avLst/>
          </a:prstGeom>
          <a:noFill/>
        </p:spPr>
        <p:txBody>
          <a:bodyPr wrap="square">
            <a:spAutoFit/>
          </a:bodyPr>
          <a:lstStyle/>
          <a:p>
            <a:pPr algn="ctr"/>
            <a:r>
              <a:rPr lang="en-US" sz="1400" b="1" dirty="0" err="1">
                <a:solidFill>
                  <a:schemeClr val="bg1"/>
                </a:solidFill>
                <a:latin typeface="Product Sans" panose="020B0403030502040203" pitchFamily="34" charset="0"/>
              </a:rPr>
              <a:t>Compeau</a:t>
            </a:r>
            <a:endParaRPr lang="en-US" sz="1400" dirty="0"/>
          </a:p>
        </p:txBody>
      </p:sp>
      <p:pic>
        <p:nvPicPr>
          <p:cNvPr id="17" name="Picture 16">
            <a:extLst>
              <a:ext uri="{FF2B5EF4-FFF2-40B4-BE49-F238E27FC236}">
                <a16:creationId xmlns:a16="http://schemas.microsoft.com/office/drawing/2014/main" id="{0C6F0C21-E767-62BC-185F-AA5D68469A5A}"/>
              </a:ext>
            </a:extLst>
          </p:cNvPr>
          <p:cNvPicPr>
            <a:picLocks noChangeAspect="1"/>
          </p:cNvPicPr>
          <p:nvPr/>
        </p:nvPicPr>
        <p:blipFill rotWithShape="1">
          <a:blip r:embed="rId6"/>
          <a:srcRect l="14633" t="34873" r="67044" b="26390"/>
          <a:stretch/>
        </p:blipFill>
        <p:spPr>
          <a:xfrm>
            <a:off x="6330365" y="6850617"/>
            <a:ext cx="372060" cy="408945"/>
          </a:xfrm>
          <a:prstGeom prst="rect">
            <a:avLst/>
          </a:prstGeom>
        </p:spPr>
      </p:pic>
      <p:sp>
        <p:nvSpPr>
          <p:cNvPr id="18" name="TextBox 17">
            <a:extLst>
              <a:ext uri="{FF2B5EF4-FFF2-40B4-BE49-F238E27FC236}">
                <a16:creationId xmlns:a16="http://schemas.microsoft.com/office/drawing/2014/main" id="{D37D6720-538E-4F3A-452C-6143866F532E}"/>
              </a:ext>
            </a:extLst>
          </p:cNvPr>
          <p:cNvSpPr txBox="1"/>
          <p:nvPr/>
        </p:nvSpPr>
        <p:spPr>
          <a:xfrm>
            <a:off x="6194318" y="7197791"/>
            <a:ext cx="642790" cy="307777"/>
          </a:xfrm>
          <a:prstGeom prst="rect">
            <a:avLst/>
          </a:prstGeom>
          <a:noFill/>
        </p:spPr>
        <p:txBody>
          <a:bodyPr wrap="square">
            <a:spAutoFit/>
          </a:bodyPr>
          <a:lstStyle/>
          <a:p>
            <a:pPr algn="ctr"/>
            <a:r>
              <a:rPr lang="en-US" sz="700" dirty="0">
                <a:solidFill>
                  <a:schemeClr val="bg1"/>
                </a:solidFill>
                <a:latin typeface="Optima" panose="02000503060000020004" pitchFamily="2" charset="0"/>
              </a:rPr>
              <a:t>Philomath</a:t>
            </a:r>
            <a:br>
              <a:rPr lang="en-US" sz="700" dirty="0">
                <a:solidFill>
                  <a:schemeClr val="bg1"/>
                </a:solidFill>
                <a:latin typeface="Optima" panose="02000503060000020004" pitchFamily="2" charset="0"/>
              </a:rPr>
            </a:br>
            <a:r>
              <a:rPr lang="en-US" sz="700" dirty="0">
                <a:solidFill>
                  <a:schemeClr val="bg1"/>
                </a:solidFill>
                <a:latin typeface="Optima" panose="02000503060000020004" pitchFamily="2" charset="0"/>
              </a:rPr>
              <a:t>Press</a:t>
            </a:r>
            <a:endParaRPr lang="en-US" sz="700" dirty="0">
              <a:latin typeface="Optima" panose="02000503060000020004" pitchFamily="2" charset="0"/>
            </a:endParaRPr>
          </a:p>
        </p:txBody>
      </p:sp>
      <p:sp>
        <p:nvSpPr>
          <p:cNvPr id="19" name="TextBox 18">
            <a:extLst>
              <a:ext uri="{FF2B5EF4-FFF2-40B4-BE49-F238E27FC236}">
                <a16:creationId xmlns:a16="http://schemas.microsoft.com/office/drawing/2014/main" id="{2758BB8A-4237-4C77-AACA-998BE6C703E7}"/>
              </a:ext>
            </a:extLst>
          </p:cNvPr>
          <p:cNvSpPr txBox="1"/>
          <p:nvPr/>
        </p:nvSpPr>
        <p:spPr>
          <a:xfrm rot="5400000">
            <a:off x="4403045" y="4339468"/>
            <a:ext cx="4223070" cy="400110"/>
          </a:xfrm>
          <a:prstGeom prst="rect">
            <a:avLst/>
          </a:prstGeom>
          <a:noFill/>
        </p:spPr>
        <p:txBody>
          <a:bodyPr wrap="square">
            <a:spAutoFit/>
          </a:bodyPr>
          <a:lstStyle/>
          <a:p>
            <a:r>
              <a:rPr lang="en-US" sz="2000" b="1" dirty="0">
                <a:solidFill>
                  <a:schemeClr val="bg1"/>
                </a:solidFill>
                <a:latin typeface="Product Sans" panose="020B0403030502040203" pitchFamily="34" charset="0"/>
              </a:rPr>
              <a:t>Biological Modeling    </a:t>
            </a:r>
            <a:r>
              <a:rPr lang="en-US" sz="2000" b="1" i="1" dirty="0">
                <a:solidFill>
                  <a:schemeClr val="bg1"/>
                </a:solidFill>
                <a:latin typeface="Product Sans" panose="020B0403030502040203" pitchFamily="34" charset="0"/>
              </a:rPr>
              <a:t>A Short Tour</a:t>
            </a:r>
            <a:endParaRPr lang="en-US" sz="2000" dirty="0"/>
          </a:p>
        </p:txBody>
      </p:sp>
      <p:pic>
        <p:nvPicPr>
          <p:cNvPr id="20" name="Picture 19">
            <a:extLst>
              <a:ext uri="{FF2B5EF4-FFF2-40B4-BE49-F238E27FC236}">
                <a16:creationId xmlns:a16="http://schemas.microsoft.com/office/drawing/2014/main" id="{E9DA9864-43D6-1E74-B5AF-F3F7E43FD05D}"/>
              </a:ext>
            </a:extLst>
          </p:cNvPr>
          <p:cNvPicPr>
            <a:picLocks noChangeAspect="1"/>
          </p:cNvPicPr>
          <p:nvPr/>
        </p:nvPicPr>
        <p:blipFill>
          <a:blip r:embed="rId3"/>
          <a:stretch>
            <a:fillRect/>
          </a:stretch>
        </p:blipFill>
        <p:spPr>
          <a:xfrm>
            <a:off x="6307381" y="1913284"/>
            <a:ext cx="414397" cy="414397"/>
          </a:xfrm>
          <a:prstGeom prst="rect">
            <a:avLst/>
          </a:prstGeom>
        </p:spPr>
      </p:pic>
    </p:spTree>
    <p:extLst>
      <p:ext uri="{BB962C8B-B14F-4D97-AF65-F5344CB8AC3E}">
        <p14:creationId xmlns:p14="http://schemas.microsoft.com/office/powerpoint/2010/main" val="79727111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23522</TotalTime>
  <Words>1061</Words>
  <Application>Microsoft Macintosh PowerPoint</Application>
  <PresentationFormat>Custom</PresentationFormat>
  <Paragraphs>91</Paragraphs>
  <Slides>12</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Optima</vt:lpstr>
      <vt:lpstr>Product Sans</vt:lpstr>
      <vt:lpstr>XCharter</vt:lpstr>
      <vt:lpstr>XCharter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pcompeau</dc:creator>
  <cp:lastModifiedBy>pcompeau</cp:lastModifiedBy>
  <cp:revision>222</cp:revision>
  <dcterms:created xsi:type="dcterms:W3CDTF">2018-03-09T06:37:14Z</dcterms:created>
  <dcterms:modified xsi:type="dcterms:W3CDTF">2023-02-05T19:51:00Z</dcterms:modified>
</cp:coreProperties>
</file>

<file path=docProps/thumbnail.jpeg>
</file>